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91" r:id="rId4"/>
    <p:sldId id="259" r:id="rId5"/>
    <p:sldId id="258" r:id="rId6"/>
    <p:sldId id="261" r:id="rId7"/>
    <p:sldId id="262" r:id="rId8"/>
    <p:sldId id="277" r:id="rId9"/>
    <p:sldId id="278" r:id="rId10"/>
    <p:sldId id="263" r:id="rId11"/>
    <p:sldId id="292" r:id="rId12"/>
    <p:sldId id="265" r:id="rId13"/>
    <p:sldId id="296" r:id="rId14"/>
    <p:sldId id="264" r:id="rId15"/>
    <p:sldId id="294" r:id="rId16"/>
    <p:sldId id="295" r:id="rId17"/>
    <p:sldId id="299" r:id="rId18"/>
    <p:sldId id="298" r:id="rId19"/>
    <p:sldId id="297" r:id="rId20"/>
    <p:sldId id="302" r:id="rId21"/>
    <p:sldId id="267" r:id="rId22"/>
    <p:sldId id="300" r:id="rId23"/>
    <p:sldId id="269" r:id="rId24"/>
    <p:sldId id="274" r:id="rId25"/>
    <p:sldId id="303" r:id="rId26"/>
    <p:sldId id="304" r:id="rId27"/>
    <p:sldId id="270" r:id="rId28"/>
    <p:sldId id="293" r:id="rId29"/>
    <p:sldId id="282" r:id="rId30"/>
    <p:sldId id="305" r:id="rId31"/>
    <p:sldId id="306" r:id="rId32"/>
    <p:sldId id="307" r:id="rId33"/>
    <p:sldId id="283" r:id="rId34"/>
    <p:sldId id="284" r:id="rId35"/>
    <p:sldId id="308" r:id="rId36"/>
    <p:sldId id="285" r:id="rId37"/>
    <p:sldId id="309" r:id="rId38"/>
    <p:sldId id="290" r:id="rId3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67" y="4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A46D4-2D11-43F1-A7FF-8223CE454B16}" type="datetimeFigureOut">
              <a:rPr lang="es-EC" smtClean="0"/>
              <a:t>30/6/2021</a:t>
            </a:fld>
            <a:endParaRPr lang="es-EC"/>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2A01F1-7FB4-4521-8DAC-F9D29924275C}" type="slidenum">
              <a:rPr lang="es-EC" smtClean="0"/>
              <a:t>‹Nº›</a:t>
            </a:fld>
            <a:endParaRPr lang="es-EC"/>
          </a:p>
        </p:txBody>
      </p:sp>
    </p:spTree>
    <p:extLst>
      <p:ext uri="{BB962C8B-B14F-4D97-AF65-F5344CB8AC3E}">
        <p14:creationId xmlns:p14="http://schemas.microsoft.com/office/powerpoint/2010/main" val="2668069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C"/>
          </a:p>
        </p:txBody>
      </p:sp>
      <p:sp>
        <p:nvSpPr>
          <p:cNvPr id="4" name="3 Marcador de fecha"/>
          <p:cNvSpPr>
            <a:spLocks noGrp="1"/>
          </p:cNvSpPr>
          <p:nvPr>
            <p:ph type="dt" sz="half" idx="10"/>
          </p:nvPr>
        </p:nvSpPr>
        <p:spPr/>
        <p:txBody>
          <a:bodyPr/>
          <a:lstStyle/>
          <a:p>
            <a:fld id="{DF806908-79DE-4BBF-86E1-3BB6CF2F8E9F}" type="datetime1">
              <a:rPr lang="es-EC" smtClean="0"/>
              <a:t>30/6/2021</a:t>
            </a:fld>
            <a:endParaRPr lang="es-EC"/>
          </a:p>
        </p:txBody>
      </p:sp>
      <p:sp>
        <p:nvSpPr>
          <p:cNvPr id="5" name="4 Marcador de pie de página"/>
          <p:cNvSpPr>
            <a:spLocks noGrp="1"/>
          </p:cNvSpPr>
          <p:nvPr>
            <p:ph type="ftr" sz="quarter" idx="11"/>
          </p:nvPr>
        </p:nvSpPr>
        <p:spPr/>
        <p:txBody>
          <a:bodyPr/>
          <a:lstStyle/>
          <a:p>
            <a:r>
              <a:rPr lang="es-EC"/>
              <a:t>ADMINISTRACIÓN 2019-2023</a:t>
            </a:r>
          </a:p>
        </p:txBody>
      </p:sp>
      <p:sp>
        <p:nvSpPr>
          <p:cNvPr id="6" name="5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82298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C"/>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3 Marcador de fecha"/>
          <p:cNvSpPr>
            <a:spLocks noGrp="1"/>
          </p:cNvSpPr>
          <p:nvPr>
            <p:ph type="dt" sz="half" idx="10"/>
          </p:nvPr>
        </p:nvSpPr>
        <p:spPr/>
        <p:txBody>
          <a:bodyPr/>
          <a:lstStyle/>
          <a:p>
            <a:fld id="{2D464F1F-E0D6-40AD-A964-F5B7C8B39BB0}" type="datetime1">
              <a:rPr lang="es-EC" smtClean="0"/>
              <a:t>30/6/2021</a:t>
            </a:fld>
            <a:endParaRPr lang="es-EC"/>
          </a:p>
        </p:txBody>
      </p:sp>
      <p:sp>
        <p:nvSpPr>
          <p:cNvPr id="5" name="4 Marcador de pie de página"/>
          <p:cNvSpPr>
            <a:spLocks noGrp="1"/>
          </p:cNvSpPr>
          <p:nvPr>
            <p:ph type="ftr" sz="quarter" idx="11"/>
          </p:nvPr>
        </p:nvSpPr>
        <p:spPr/>
        <p:txBody>
          <a:bodyPr/>
          <a:lstStyle/>
          <a:p>
            <a:r>
              <a:rPr lang="es-EC"/>
              <a:t>ADMINISTRACIÓN 2019-2023</a:t>
            </a:r>
          </a:p>
        </p:txBody>
      </p:sp>
      <p:sp>
        <p:nvSpPr>
          <p:cNvPr id="6" name="5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148401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F39BF3D-1849-4BEF-A41F-5E21F2A9D8F0}" type="datetime1">
              <a:rPr lang="es-EC" smtClean="0"/>
              <a:t>30/6/2021</a:t>
            </a:fld>
            <a:endParaRPr lang="es-EC"/>
          </a:p>
        </p:txBody>
      </p:sp>
      <p:sp>
        <p:nvSpPr>
          <p:cNvPr id="5" name="4 Marcador de pie de página"/>
          <p:cNvSpPr>
            <a:spLocks noGrp="1"/>
          </p:cNvSpPr>
          <p:nvPr>
            <p:ph type="ftr" sz="quarter" idx="11"/>
          </p:nvPr>
        </p:nvSpPr>
        <p:spPr/>
        <p:txBody>
          <a:bodyPr/>
          <a:lstStyle/>
          <a:p>
            <a:r>
              <a:rPr lang="es-EC"/>
              <a:t>ADMINISTRACIÓN 2019-2023</a:t>
            </a:r>
          </a:p>
        </p:txBody>
      </p:sp>
      <p:sp>
        <p:nvSpPr>
          <p:cNvPr id="6" name="5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3302789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4 Marcador de fecha"/>
          <p:cNvSpPr>
            <a:spLocks noGrp="1"/>
          </p:cNvSpPr>
          <p:nvPr>
            <p:ph type="dt" sz="half" idx="10"/>
          </p:nvPr>
        </p:nvSpPr>
        <p:spPr/>
        <p:txBody>
          <a:bodyPr/>
          <a:lstStyle/>
          <a:p>
            <a:fld id="{F70EEF0D-CE0B-4B7A-90D9-28332A74A54B}" type="datetime1">
              <a:rPr lang="es-EC" smtClean="0"/>
              <a:t>30/6/2021</a:t>
            </a:fld>
            <a:endParaRPr lang="es-EC"/>
          </a:p>
        </p:txBody>
      </p:sp>
      <p:sp>
        <p:nvSpPr>
          <p:cNvPr id="6" name="5 Marcador de pie de página"/>
          <p:cNvSpPr>
            <a:spLocks noGrp="1"/>
          </p:cNvSpPr>
          <p:nvPr>
            <p:ph type="ftr" sz="quarter" idx="11"/>
          </p:nvPr>
        </p:nvSpPr>
        <p:spPr/>
        <p:txBody>
          <a:bodyPr/>
          <a:lstStyle/>
          <a:p>
            <a:r>
              <a:rPr lang="es-EC"/>
              <a:t>ADMINISTRACIÓN 2019-2023</a:t>
            </a:r>
          </a:p>
        </p:txBody>
      </p:sp>
      <p:sp>
        <p:nvSpPr>
          <p:cNvPr id="7" name="6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2665552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6 Marcador de fecha"/>
          <p:cNvSpPr>
            <a:spLocks noGrp="1"/>
          </p:cNvSpPr>
          <p:nvPr>
            <p:ph type="dt" sz="half" idx="10"/>
          </p:nvPr>
        </p:nvSpPr>
        <p:spPr/>
        <p:txBody>
          <a:bodyPr/>
          <a:lstStyle/>
          <a:p>
            <a:fld id="{B9057E63-22D7-4AF6-B389-DBEC4F33D8E7}" type="datetime1">
              <a:rPr lang="es-EC" smtClean="0"/>
              <a:t>30/6/2021</a:t>
            </a:fld>
            <a:endParaRPr lang="es-EC"/>
          </a:p>
        </p:txBody>
      </p:sp>
      <p:sp>
        <p:nvSpPr>
          <p:cNvPr id="8" name="7 Marcador de pie de página"/>
          <p:cNvSpPr>
            <a:spLocks noGrp="1"/>
          </p:cNvSpPr>
          <p:nvPr>
            <p:ph type="ftr" sz="quarter" idx="11"/>
          </p:nvPr>
        </p:nvSpPr>
        <p:spPr/>
        <p:txBody>
          <a:bodyPr/>
          <a:lstStyle/>
          <a:p>
            <a:r>
              <a:rPr lang="es-EC"/>
              <a:t>ADMINISTRACIÓN 2019-2023</a:t>
            </a:r>
          </a:p>
        </p:txBody>
      </p:sp>
      <p:sp>
        <p:nvSpPr>
          <p:cNvPr id="9" name="8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538148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C"/>
          </a:p>
        </p:txBody>
      </p:sp>
      <p:sp>
        <p:nvSpPr>
          <p:cNvPr id="3" name="2 Marcador de fecha"/>
          <p:cNvSpPr>
            <a:spLocks noGrp="1"/>
          </p:cNvSpPr>
          <p:nvPr>
            <p:ph type="dt" sz="half" idx="10"/>
          </p:nvPr>
        </p:nvSpPr>
        <p:spPr/>
        <p:txBody>
          <a:bodyPr/>
          <a:lstStyle/>
          <a:p>
            <a:fld id="{2B743AE7-F4E2-4D18-9A15-80EF63D67E8A}" type="datetime1">
              <a:rPr lang="es-EC" smtClean="0"/>
              <a:t>30/6/2021</a:t>
            </a:fld>
            <a:endParaRPr lang="es-EC"/>
          </a:p>
        </p:txBody>
      </p:sp>
      <p:sp>
        <p:nvSpPr>
          <p:cNvPr id="4" name="3 Marcador de pie de página"/>
          <p:cNvSpPr>
            <a:spLocks noGrp="1"/>
          </p:cNvSpPr>
          <p:nvPr>
            <p:ph type="ftr" sz="quarter" idx="11"/>
          </p:nvPr>
        </p:nvSpPr>
        <p:spPr/>
        <p:txBody>
          <a:bodyPr/>
          <a:lstStyle/>
          <a:p>
            <a:r>
              <a:rPr lang="es-EC"/>
              <a:t>ADMINISTRACIÓN 2019-2023</a:t>
            </a:r>
          </a:p>
        </p:txBody>
      </p:sp>
      <p:sp>
        <p:nvSpPr>
          <p:cNvPr id="5" name="4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2408126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B98328F-8603-45CA-8F2B-D1056A294117}" type="datetime1">
              <a:rPr lang="es-EC" smtClean="0"/>
              <a:t>30/6/2021</a:t>
            </a:fld>
            <a:endParaRPr lang="es-EC"/>
          </a:p>
        </p:txBody>
      </p:sp>
      <p:sp>
        <p:nvSpPr>
          <p:cNvPr id="3" name="2 Marcador de pie de página"/>
          <p:cNvSpPr>
            <a:spLocks noGrp="1"/>
          </p:cNvSpPr>
          <p:nvPr>
            <p:ph type="ftr" sz="quarter" idx="11"/>
          </p:nvPr>
        </p:nvSpPr>
        <p:spPr/>
        <p:txBody>
          <a:bodyPr/>
          <a:lstStyle/>
          <a:p>
            <a:r>
              <a:rPr lang="es-EC"/>
              <a:t>ADMINISTRACIÓN 2019-2023</a:t>
            </a:r>
          </a:p>
        </p:txBody>
      </p:sp>
      <p:sp>
        <p:nvSpPr>
          <p:cNvPr id="4" name="3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866241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B2BBEE9-C1C1-42C8-BF28-5BD1C31767F6}" type="datetime1">
              <a:rPr lang="es-EC" smtClean="0"/>
              <a:t>30/6/2021</a:t>
            </a:fld>
            <a:endParaRPr lang="es-EC"/>
          </a:p>
        </p:txBody>
      </p:sp>
      <p:sp>
        <p:nvSpPr>
          <p:cNvPr id="6" name="5 Marcador de pie de página"/>
          <p:cNvSpPr>
            <a:spLocks noGrp="1"/>
          </p:cNvSpPr>
          <p:nvPr>
            <p:ph type="ftr" sz="quarter" idx="11"/>
          </p:nvPr>
        </p:nvSpPr>
        <p:spPr/>
        <p:txBody>
          <a:bodyPr/>
          <a:lstStyle/>
          <a:p>
            <a:r>
              <a:rPr lang="es-EC"/>
              <a:t>ADMINISTRACIÓN 2019-2023</a:t>
            </a:r>
          </a:p>
        </p:txBody>
      </p:sp>
      <p:sp>
        <p:nvSpPr>
          <p:cNvPr id="7" name="6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2993472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BB7D8E5-73B3-4D86-BF69-A92F9E9CF021}" type="datetime1">
              <a:rPr lang="es-EC" smtClean="0"/>
              <a:t>30/6/2021</a:t>
            </a:fld>
            <a:endParaRPr lang="es-EC"/>
          </a:p>
        </p:txBody>
      </p:sp>
      <p:sp>
        <p:nvSpPr>
          <p:cNvPr id="6" name="5 Marcador de pie de página"/>
          <p:cNvSpPr>
            <a:spLocks noGrp="1"/>
          </p:cNvSpPr>
          <p:nvPr>
            <p:ph type="ftr" sz="quarter" idx="11"/>
          </p:nvPr>
        </p:nvSpPr>
        <p:spPr/>
        <p:txBody>
          <a:bodyPr/>
          <a:lstStyle/>
          <a:p>
            <a:r>
              <a:rPr lang="es-EC"/>
              <a:t>ADMINISTRACIÓN 2019-2023</a:t>
            </a:r>
          </a:p>
        </p:txBody>
      </p:sp>
      <p:sp>
        <p:nvSpPr>
          <p:cNvPr id="7" name="6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3916715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3 Marcador de fecha"/>
          <p:cNvSpPr>
            <a:spLocks noGrp="1"/>
          </p:cNvSpPr>
          <p:nvPr>
            <p:ph type="dt" sz="half" idx="10"/>
          </p:nvPr>
        </p:nvSpPr>
        <p:spPr/>
        <p:txBody>
          <a:bodyPr/>
          <a:lstStyle/>
          <a:p>
            <a:fld id="{C15BEE82-DB0F-45A3-9F01-2B21B66857A3}" type="datetime1">
              <a:rPr lang="es-EC" smtClean="0"/>
              <a:t>30/6/2021</a:t>
            </a:fld>
            <a:endParaRPr lang="es-EC"/>
          </a:p>
        </p:txBody>
      </p:sp>
      <p:sp>
        <p:nvSpPr>
          <p:cNvPr id="5" name="4 Marcador de pie de página"/>
          <p:cNvSpPr>
            <a:spLocks noGrp="1"/>
          </p:cNvSpPr>
          <p:nvPr>
            <p:ph type="ftr" sz="quarter" idx="11"/>
          </p:nvPr>
        </p:nvSpPr>
        <p:spPr/>
        <p:txBody>
          <a:bodyPr/>
          <a:lstStyle/>
          <a:p>
            <a:r>
              <a:rPr lang="es-EC"/>
              <a:t>ADMINISTRACIÓN 2019-2023</a:t>
            </a:r>
          </a:p>
        </p:txBody>
      </p:sp>
      <p:sp>
        <p:nvSpPr>
          <p:cNvPr id="6" name="5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3517312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3 Marcador de fecha"/>
          <p:cNvSpPr>
            <a:spLocks noGrp="1"/>
          </p:cNvSpPr>
          <p:nvPr>
            <p:ph type="dt" sz="half" idx="10"/>
          </p:nvPr>
        </p:nvSpPr>
        <p:spPr/>
        <p:txBody>
          <a:bodyPr/>
          <a:lstStyle/>
          <a:p>
            <a:fld id="{3B21A44E-6127-4842-B5D9-61B46DDAE3D5}" type="datetime1">
              <a:rPr lang="es-EC" smtClean="0"/>
              <a:t>30/6/2021</a:t>
            </a:fld>
            <a:endParaRPr lang="es-EC"/>
          </a:p>
        </p:txBody>
      </p:sp>
      <p:sp>
        <p:nvSpPr>
          <p:cNvPr id="5" name="4 Marcador de pie de página"/>
          <p:cNvSpPr>
            <a:spLocks noGrp="1"/>
          </p:cNvSpPr>
          <p:nvPr>
            <p:ph type="ftr" sz="quarter" idx="11"/>
          </p:nvPr>
        </p:nvSpPr>
        <p:spPr/>
        <p:txBody>
          <a:bodyPr/>
          <a:lstStyle/>
          <a:p>
            <a:r>
              <a:rPr lang="es-EC"/>
              <a:t>ADMINISTRACIÓN 2019-2023</a:t>
            </a:r>
          </a:p>
        </p:txBody>
      </p:sp>
      <p:sp>
        <p:nvSpPr>
          <p:cNvPr id="6" name="5 Marcador de número de diapositiva"/>
          <p:cNvSpPr>
            <a:spLocks noGrp="1"/>
          </p:cNvSpPr>
          <p:nvPr>
            <p:ph type="sldNum" sz="quarter" idx="12"/>
          </p:nvPr>
        </p:nvSpPr>
        <p:spPr/>
        <p:txBody>
          <a:bodyPr/>
          <a:lstStyle/>
          <a:p>
            <a:fld id="{FE79AF83-8635-49D6-807A-68BA0A152405}" type="slidenum">
              <a:rPr lang="es-EC" smtClean="0"/>
              <a:t>‹Nº›</a:t>
            </a:fld>
            <a:endParaRPr lang="es-EC"/>
          </a:p>
        </p:txBody>
      </p:sp>
    </p:spTree>
    <p:extLst>
      <p:ext uri="{BB962C8B-B14F-4D97-AF65-F5344CB8AC3E}">
        <p14:creationId xmlns:p14="http://schemas.microsoft.com/office/powerpoint/2010/main" val="24833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1EEB0-3F21-4944-B6E7-02D468CBE68B}" type="datetime1">
              <a:rPr lang="es-EC" smtClean="0"/>
              <a:t>30/6/2021</a:t>
            </a:fld>
            <a:endParaRPr lang="es-EC"/>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C"/>
              <a:t>ADMINISTRACIÓN 2019-2023</a:t>
            </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9AF83-8635-49D6-807A-68BA0A152405}" type="slidenum">
              <a:rPr lang="es-EC" smtClean="0"/>
              <a:t>‹Nº›</a:t>
            </a:fld>
            <a:endParaRPr lang="es-EC"/>
          </a:p>
        </p:txBody>
      </p:sp>
    </p:spTree>
    <p:extLst>
      <p:ext uri="{BB962C8B-B14F-4D97-AF65-F5344CB8AC3E}">
        <p14:creationId xmlns:p14="http://schemas.microsoft.com/office/powerpoint/2010/main" val="1053390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mailto:carlosorte123@hotmail.com" TargetMode="External"/><Relationship Id="rId3" Type="http://schemas.openxmlformats.org/officeDocument/2006/relationships/hyperlink" Target="mailto:juanpabloulloa100@gmail.com" TargetMode="External"/><Relationship Id="rId7" Type="http://schemas.openxmlformats.org/officeDocument/2006/relationships/hyperlink" Target="mailto:carlos1974centeno@gmail.com"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alfonsovas56@gmail.com" TargetMode="External"/><Relationship Id="rId5" Type="http://schemas.openxmlformats.org/officeDocument/2006/relationships/hyperlink" Target="mailto:liliaangelica.22.93@gmail.com" TargetMode="External"/><Relationship Id="rId4" Type="http://schemas.openxmlformats.org/officeDocument/2006/relationships/hyperlink" Target="mailto:jorgevas1986@gmail.com" TargetMode="External"/><Relationship Id="rId9" Type="http://schemas.openxmlformats.org/officeDocument/2006/relationships/hyperlink" Target="mailto:adrian-199315@hotmail.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10" Type="http://schemas.openxmlformats.org/officeDocument/2006/relationships/image" Target="../media/image71.jpeg"/><Relationship Id="rId4" Type="http://schemas.openxmlformats.org/officeDocument/2006/relationships/image" Target="../media/image65.jpeg"/><Relationship Id="rId9" Type="http://schemas.openxmlformats.org/officeDocument/2006/relationships/image" Target="../media/image70.jpeg"/></Relationships>
</file>

<file path=ppt/slides/_rels/slide2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1.pn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27.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8.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989717" y="1916832"/>
            <a:ext cx="5607836" cy="3170099"/>
          </a:xfrm>
          <a:prstGeom prst="rect">
            <a:avLst/>
          </a:prstGeom>
        </p:spPr>
        <p:txBody>
          <a:bodyPr wrap="square">
            <a:spAutoFit/>
          </a:bodyPr>
          <a:lstStyle/>
          <a:p>
            <a:pPr algn="ctr"/>
            <a:r>
              <a:rPr lang="es-ES" sz="5000" b="1" dirty="0">
                <a:latin typeface="Century Gothic" pitchFamily="34" charset="0"/>
              </a:rPr>
              <a:t>RENDICIÓN DE CUENTAS PERIODO FISCAL 2020</a:t>
            </a:r>
            <a:endParaRPr lang="es-EC" sz="5000" b="1" dirty="0">
              <a:latin typeface="Century Gothic"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2008131" y="366956"/>
            <a:ext cx="5591409" cy="707886"/>
          </a:xfrm>
          <a:prstGeom prst="rect">
            <a:avLst/>
          </a:prstGeom>
        </p:spPr>
        <p:txBody>
          <a:bodyPr wrap="square">
            <a:spAutoFit/>
          </a:bodyPr>
          <a:lstStyle/>
          <a:p>
            <a:pPr algn="ctr"/>
            <a:r>
              <a:rPr lang="es-EC" sz="2000" b="1" dirty="0">
                <a:solidFill>
                  <a:srgbClr val="00B050"/>
                </a:solidFill>
              </a:rPr>
              <a:t>GOBIERNO AUTÓNOMO DESCENTRALIZADO PARROQUIAL  RURAL DE  LUIS CORDERO VEGA</a:t>
            </a:r>
          </a:p>
        </p:txBody>
      </p:sp>
      <p:sp>
        <p:nvSpPr>
          <p:cNvPr id="2" name="Marcador de pie de página 1"/>
          <p:cNvSpPr>
            <a:spLocks noGrp="1"/>
          </p:cNvSpPr>
          <p:nvPr>
            <p:ph type="ftr" sz="quarter" idx="11"/>
          </p:nvPr>
        </p:nvSpPr>
        <p:spPr/>
        <p:txBody>
          <a:bodyPr/>
          <a:lstStyle/>
          <a:p>
            <a:r>
              <a:rPr lang="es-EC" b="1" dirty="0"/>
              <a:t>ADMINISTRACIÓN 2019-2023</a:t>
            </a:r>
          </a:p>
        </p:txBody>
      </p:sp>
    </p:spTree>
    <p:extLst>
      <p:ext uri="{BB962C8B-B14F-4D97-AF65-F5344CB8AC3E}">
        <p14:creationId xmlns:p14="http://schemas.microsoft.com/office/powerpoint/2010/main" val="3729285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C:\Users\EDGAR\Desktop\PDOT_Luis_Cordero_Vega\2. Fotografías_LCV\2. Panorámicas\20191107_104351.jpg"/>
          <p:cNvPicPr/>
          <p:nvPr/>
        </p:nvPicPr>
        <p:blipFill rotWithShape="1">
          <a:blip r:embed="rId2" cstate="print">
            <a:extLst>
              <a:ext uri="{28A0092B-C50C-407E-A947-70E740481C1C}">
                <a14:useLocalDpi xmlns:a14="http://schemas.microsoft.com/office/drawing/2010/main"/>
              </a:ext>
            </a:extLst>
          </a:blip>
          <a:srcRect/>
          <a:stretch/>
        </p:blipFill>
        <p:spPr bwMode="auto">
          <a:xfrm>
            <a:off x="0" y="0"/>
            <a:ext cx="9144000" cy="6858000"/>
          </a:xfrm>
          <a:prstGeom prst="rect">
            <a:avLst/>
          </a:prstGeom>
          <a:noFill/>
          <a:ln>
            <a:noFill/>
          </a:ln>
          <a:extLst>
            <a:ext uri="{53640926-AAD7-44D8-BBD7-CCE9431645EC}">
              <a14:shadowObscured xmlns:a14="http://schemas.microsoft.com/office/drawing/2010/main"/>
            </a:ext>
          </a:extLst>
        </p:spPr>
      </p:pic>
      <p:sp>
        <p:nvSpPr>
          <p:cNvPr id="2" name="Marcador de pie de página 1"/>
          <p:cNvSpPr>
            <a:spLocks noGrp="1"/>
          </p:cNvSpPr>
          <p:nvPr>
            <p:ph type="ftr" sz="quarter" idx="11"/>
          </p:nvPr>
        </p:nvSpPr>
        <p:spPr/>
        <p:txBody>
          <a:bodyPr/>
          <a:lstStyle/>
          <a:p>
            <a:r>
              <a:rPr lang="es-EC"/>
              <a:t>ADMINISTRACIÓN 2019-2023</a:t>
            </a:r>
          </a:p>
        </p:txBody>
      </p:sp>
    </p:spTree>
    <p:extLst>
      <p:ext uri="{BB962C8B-B14F-4D97-AF65-F5344CB8AC3E}">
        <p14:creationId xmlns:p14="http://schemas.microsoft.com/office/powerpoint/2010/main" val="3605925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250320" y="1388707"/>
            <a:ext cx="7160021" cy="3970318"/>
          </a:xfrm>
          <a:prstGeom prst="rect">
            <a:avLst/>
          </a:prstGeom>
        </p:spPr>
        <p:txBody>
          <a:bodyPr wrap="square">
            <a:spAutoFit/>
          </a:bodyPr>
          <a:lstStyle/>
          <a:p>
            <a:pPr algn="ctr"/>
            <a:r>
              <a:rPr lang="es-EC" dirty="0">
                <a:latin typeface="Century Gothic" panose="020B0502020202020204" pitchFamily="34" charset="0"/>
              </a:rPr>
              <a:t>Un evento de trascendental importancia en la gestión</a:t>
            </a:r>
          </a:p>
          <a:p>
            <a:pPr algn="ctr"/>
            <a:r>
              <a:rPr lang="es-EC" dirty="0">
                <a:latin typeface="Century Gothic" panose="020B0502020202020204" pitchFamily="34" charset="0"/>
              </a:rPr>
              <a:t>institucional del GAD Parroquial de Luis Cordero Vega,</a:t>
            </a:r>
          </a:p>
          <a:p>
            <a:pPr algn="ctr"/>
            <a:r>
              <a:rPr lang="es-EC" dirty="0">
                <a:latin typeface="Century Gothic" panose="020B0502020202020204" pitchFamily="34" charset="0"/>
              </a:rPr>
              <a:t>representa la RENDICIÓN DE CUENTAS</a:t>
            </a:r>
          </a:p>
          <a:p>
            <a:pPr algn="ctr"/>
            <a:r>
              <a:rPr lang="es-EC" dirty="0">
                <a:latin typeface="Century Gothic" panose="020B0502020202020204" pitchFamily="34" charset="0"/>
              </a:rPr>
              <a:t>A LA CIUDADANÍA. La gestión participativa ha sido la</a:t>
            </a:r>
          </a:p>
          <a:p>
            <a:pPr algn="ctr"/>
            <a:r>
              <a:rPr lang="es-EC" dirty="0">
                <a:latin typeface="Century Gothic" panose="020B0502020202020204" pitchFamily="34" charset="0"/>
              </a:rPr>
              <a:t>característica esencial de nuestra administración buscando</a:t>
            </a:r>
          </a:p>
          <a:p>
            <a:pPr algn="ctr"/>
            <a:r>
              <a:rPr lang="es-EC" dirty="0">
                <a:latin typeface="Century Gothic" panose="020B0502020202020204" pitchFamily="34" charset="0"/>
              </a:rPr>
              <a:t>siempre generar equidad en la asignación de los recursos</a:t>
            </a:r>
          </a:p>
          <a:p>
            <a:pPr algn="ctr"/>
            <a:r>
              <a:rPr lang="es-EC" dirty="0">
                <a:latin typeface="Century Gothic" panose="020B0502020202020204" pitchFamily="34" charset="0"/>
              </a:rPr>
              <a:t>que le corresponden a los habitantes de nuestra Parroquia.</a:t>
            </a:r>
          </a:p>
          <a:p>
            <a:pPr algn="ctr"/>
            <a:r>
              <a:rPr lang="es-EC" dirty="0">
                <a:latin typeface="Century Gothic" panose="020B0502020202020204" pitchFamily="34" charset="0"/>
              </a:rPr>
              <a:t>En este sentido esta presentación tiene como objetivo</a:t>
            </a:r>
          </a:p>
          <a:p>
            <a:pPr algn="ctr"/>
            <a:r>
              <a:rPr lang="es-EC" dirty="0">
                <a:latin typeface="Century Gothic" panose="020B0502020202020204" pitchFamily="34" charset="0"/>
              </a:rPr>
              <a:t>el mostrar a la ciudadanía el nivel de ejecución de los</a:t>
            </a:r>
          </a:p>
          <a:p>
            <a:pPr algn="ctr"/>
            <a:r>
              <a:rPr lang="es-EC" dirty="0">
                <a:latin typeface="Century Gothic" panose="020B0502020202020204" pitchFamily="34" charset="0"/>
              </a:rPr>
              <a:t>proyectos planificados para el año 2020. La rendición de</a:t>
            </a:r>
          </a:p>
          <a:p>
            <a:pPr algn="ctr"/>
            <a:r>
              <a:rPr lang="es-EC" dirty="0">
                <a:latin typeface="Century Gothic" panose="020B0502020202020204" pitchFamily="34" charset="0"/>
              </a:rPr>
              <a:t>cuentas, muestra entonces el desempeño institucional</a:t>
            </a:r>
          </a:p>
          <a:p>
            <a:pPr algn="ctr"/>
            <a:r>
              <a:rPr lang="es-EC" dirty="0">
                <a:latin typeface="Century Gothic" panose="020B0502020202020204" pitchFamily="34" charset="0"/>
              </a:rPr>
              <a:t>realizado en el año, mediante el cumplimiento del Plan</a:t>
            </a:r>
          </a:p>
          <a:p>
            <a:pPr algn="ctr"/>
            <a:r>
              <a:rPr lang="es-EC" dirty="0">
                <a:latin typeface="Century Gothic" panose="020B0502020202020204" pitchFamily="34" charset="0"/>
              </a:rPr>
              <a:t>Operativo Anual de Inversiones y su correspondiente</a:t>
            </a:r>
          </a:p>
          <a:p>
            <a:pPr algn="ctr"/>
            <a:r>
              <a:rPr lang="es-EC" dirty="0">
                <a:latin typeface="Century Gothic" panose="020B0502020202020204" pitchFamily="34" charset="0"/>
              </a:rPr>
              <a:t>presupuesto.</a:t>
            </a:r>
            <a:endParaRPr lang="es-EC" sz="5000" b="1" dirty="0">
              <a:latin typeface="Century Gothic"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776295" y="197986"/>
            <a:ext cx="6108073" cy="707886"/>
          </a:xfrm>
          <a:prstGeom prst="rect">
            <a:avLst/>
          </a:prstGeom>
        </p:spPr>
        <p:txBody>
          <a:bodyPr wrap="square">
            <a:spAutoFit/>
          </a:bodyPr>
          <a:lstStyle/>
          <a:p>
            <a:pPr algn="ctr"/>
            <a:r>
              <a:rPr lang="es-EC" sz="2000" b="1" dirty="0">
                <a:solidFill>
                  <a:srgbClr val="00B050"/>
                </a:solidFill>
                <a:latin typeface="Century Gothic" panose="020B0502020202020204" pitchFamily="34" charset="0"/>
              </a:rPr>
              <a:t>GOBIERNO AUTÓNOMO DESCENTRALIZADO PARROQUIAL  RURAL DE  LUIS CORDERO VEGA</a:t>
            </a:r>
          </a:p>
        </p:txBody>
      </p:sp>
      <p:sp>
        <p:nvSpPr>
          <p:cNvPr id="2" name="Marcador de pie de página 1"/>
          <p:cNvSpPr>
            <a:spLocks noGrp="1"/>
          </p:cNvSpPr>
          <p:nvPr>
            <p:ph type="ftr" sz="quarter" idx="11"/>
          </p:nvPr>
        </p:nvSpPr>
        <p:spPr>
          <a:xfrm>
            <a:off x="3247826" y="6356350"/>
            <a:ext cx="2895600" cy="365125"/>
          </a:xfrm>
        </p:spPr>
        <p:txBody>
          <a:bodyPr/>
          <a:lstStyle/>
          <a:p>
            <a:r>
              <a:rPr lang="es-EC" b="1" dirty="0">
                <a:latin typeface="Century Gothic" panose="020B0502020202020204" pitchFamily="34" charset="0"/>
              </a:rPr>
              <a:t>ADMINISTRACIÓN 2019-2023</a:t>
            </a:r>
          </a:p>
        </p:txBody>
      </p:sp>
      <p:sp>
        <p:nvSpPr>
          <p:cNvPr id="7" name="4 Rectángulo"/>
          <p:cNvSpPr/>
          <p:nvPr/>
        </p:nvSpPr>
        <p:spPr>
          <a:xfrm>
            <a:off x="1115616" y="5648464"/>
            <a:ext cx="7160021" cy="707886"/>
          </a:xfrm>
          <a:prstGeom prst="rect">
            <a:avLst/>
          </a:prstGeom>
        </p:spPr>
        <p:txBody>
          <a:bodyPr wrap="square">
            <a:spAutoFit/>
          </a:bodyPr>
          <a:lstStyle/>
          <a:p>
            <a:pPr algn="ctr"/>
            <a:r>
              <a:rPr lang="es-EC" sz="2000" dirty="0">
                <a:latin typeface="Century Gothic" panose="020B0502020202020204" pitchFamily="34" charset="0"/>
              </a:rPr>
              <a:t>Juan Pablo Ulloa Matute</a:t>
            </a:r>
          </a:p>
          <a:p>
            <a:pPr algn="ctr"/>
            <a:r>
              <a:rPr lang="es-EC" sz="2000" b="1" dirty="0">
                <a:latin typeface="Century Gothic" pitchFamily="34" charset="0"/>
              </a:rPr>
              <a:t>Presidente GAD PARROQUIAL </a:t>
            </a:r>
          </a:p>
        </p:txBody>
      </p:sp>
    </p:spTree>
    <p:extLst>
      <p:ext uri="{BB962C8B-B14F-4D97-AF65-F5344CB8AC3E}">
        <p14:creationId xmlns:p14="http://schemas.microsoft.com/office/powerpoint/2010/main" val="2430198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547664" y="493681"/>
            <a:ext cx="6781551" cy="369332"/>
          </a:xfrm>
          <a:prstGeom prst="rect">
            <a:avLst/>
          </a:prstGeom>
        </p:spPr>
        <p:txBody>
          <a:bodyPr wrap="square">
            <a:spAutoFit/>
          </a:bodyPr>
          <a:lstStyle/>
          <a:p>
            <a:r>
              <a:rPr lang="es-EC" b="1" dirty="0">
                <a:latin typeface="Century Gothic" panose="020B0502020202020204" pitchFamily="34" charset="0"/>
              </a:rPr>
              <a:t>MIEMBROS DE LA JUNTA PARROQUIAL LUIS CORDERO VEGA</a:t>
            </a:r>
            <a:endParaRPr lang="es-EC" dirty="0">
              <a:latin typeface="Century Gothic" panose="020B0502020202020204"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3739165384"/>
              </p:ext>
            </p:extLst>
          </p:nvPr>
        </p:nvGraphicFramePr>
        <p:xfrm>
          <a:off x="487933" y="1484784"/>
          <a:ext cx="8147248" cy="4513089"/>
        </p:xfrm>
        <a:graphic>
          <a:graphicData uri="http://schemas.openxmlformats.org/drawingml/2006/table">
            <a:tbl>
              <a:tblPr firstRow="1" firstCol="1" bandRow="1">
                <a:tableStyleId>{93296810-A885-4BE3-A3E7-6D5BEEA58F35}</a:tableStyleId>
              </a:tblPr>
              <a:tblGrid>
                <a:gridCol w="277061">
                  <a:extLst>
                    <a:ext uri="{9D8B030D-6E8A-4147-A177-3AD203B41FA5}">
                      <a16:colId xmlns:a16="http://schemas.microsoft.com/office/drawing/2014/main" val="20000"/>
                    </a:ext>
                  </a:extLst>
                </a:gridCol>
                <a:gridCol w="1028389">
                  <a:extLst>
                    <a:ext uri="{9D8B030D-6E8A-4147-A177-3AD203B41FA5}">
                      <a16:colId xmlns:a16="http://schemas.microsoft.com/office/drawing/2014/main" val="20001"/>
                    </a:ext>
                  </a:extLst>
                </a:gridCol>
                <a:gridCol w="795331">
                  <a:extLst>
                    <a:ext uri="{9D8B030D-6E8A-4147-A177-3AD203B41FA5}">
                      <a16:colId xmlns:a16="http://schemas.microsoft.com/office/drawing/2014/main" val="20002"/>
                    </a:ext>
                  </a:extLst>
                </a:gridCol>
                <a:gridCol w="752956">
                  <a:extLst>
                    <a:ext uri="{9D8B030D-6E8A-4147-A177-3AD203B41FA5}">
                      <a16:colId xmlns:a16="http://schemas.microsoft.com/office/drawing/2014/main" val="20003"/>
                    </a:ext>
                  </a:extLst>
                </a:gridCol>
                <a:gridCol w="769253">
                  <a:extLst>
                    <a:ext uri="{9D8B030D-6E8A-4147-A177-3AD203B41FA5}">
                      <a16:colId xmlns:a16="http://schemas.microsoft.com/office/drawing/2014/main" val="20004"/>
                    </a:ext>
                  </a:extLst>
                </a:gridCol>
                <a:gridCol w="961568">
                  <a:extLst>
                    <a:ext uri="{9D8B030D-6E8A-4147-A177-3AD203B41FA5}">
                      <a16:colId xmlns:a16="http://schemas.microsoft.com/office/drawing/2014/main" val="20005"/>
                    </a:ext>
                  </a:extLst>
                </a:gridCol>
                <a:gridCol w="730140">
                  <a:extLst>
                    <a:ext uri="{9D8B030D-6E8A-4147-A177-3AD203B41FA5}">
                      <a16:colId xmlns:a16="http://schemas.microsoft.com/office/drawing/2014/main" val="20006"/>
                    </a:ext>
                  </a:extLst>
                </a:gridCol>
                <a:gridCol w="800220">
                  <a:extLst>
                    <a:ext uri="{9D8B030D-6E8A-4147-A177-3AD203B41FA5}">
                      <a16:colId xmlns:a16="http://schemas.microsoft.com/office/drawing/2014/main" val="20007"/>
                    </a:ext>
                  </a:extLst>
                </a:gridCol>
                <a:gridCol w="2032330">
                  <a:extLst>
                    <a:ext uri="{9D8B030D-6E8A-4147-A177-3AD203B41FA5}">
                      <a16:colId xmlns:a16="http://schemas.microsoft.com/office/drawing/2014/main" val="20008"/>
                    </a:ext>
                  </a:extLst>
                </a:gridCol>
              </a:tblGrid>
              <a:tr h="369065">
                <a:tc gridSpan="9">
                  <a:txBody>
                    <a:bodyPr/>
                    <a:lstStyle/>
                    <a:p>
                      <a:pPr algn="ctr">
                        <a:lnSpc>
                          <a:spcPct val="115000"/>
                        </a:lnSpc>
                        <a:spcAft>
                          <a:spcPts val="0"/>
                        </a:spcAft>
                      </a:pPr>
                      <a:r>
                        <a:rPr lang="es-ES" sz="1000" dirty="0">
                          <a:effectLst/>
                          <a:latin typeface="Century Gothic" panose="020B0502020202020204" pitchFamily="34" charset="0"/>
                        </a:rPr>
                        <a:t>GAD PARROQUIAL DE LUIS CORDERO VEGA</a:t>
                      </a:r>
                      <a:endParaRPr lang="es-EC" sz="1000" dirty="0">
                        <a:effectLst/>
                        <a:latin typeface="Century Gothic" panose="020B0502020202020204" pitchFamily="34" charset="0"/>
                        <a:ea typeface="Calibri"/>
                        <a:cs typeface="Times New Roman"/>
                      </a:endParaRPr>
                    </a:p>
                  </a:txBody>
                  <a:tcPr marL="36195" marR="36195"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552096">
                <a:tc>
                  <a:txBody>
                    <a:bodyPr/>
                    <a:lstStyle/>
                    <a:p>
                      <a:pPr algn="ctr">
                        <a:lnSpc>
                          <a:spcPct val="115000"/>
                        </a:lnSpc>
                        <a:spcAft>
                          <a:spcPts val="0"/>
                        </a:spcAft>
                      </a:pPr>
                      <a:r>
                        <a:rPr lang="es-ES" sz="1000">
                          <a:effectLst/>
                          <a:latin typeface="Century Gothic" panose="020B0502020202020204" pitchFamily="34" charset="0"/>
                        </a:rPr>
                        <a:t>N°</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dirty="0">
                          <a:effectLst/>
                          <a:latin typeface="Century Gothic" panose="020B0502020202020204" pitchFamily="34" charset="0"/>
                        </a:rPr>
                        <a:t>CARGO</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dirty="0">
                          <a:effectLst/>
                          <a:latin typeface="Century Gothic" panose="020B0502020202020204" pitchFamily="34" charset="0"/>
                        </a:rPr>
                        <a:t>PROFESIÓN</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a:effectLst/>
                          <a:latin typeface="Century Gothic" panose="020B0502020202020204" pitchFamily="34" charset="0"/>
                        </a:rPr>
                        <a:t>NOMBRES</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a:effectLst/>
                          <a:latin typeface="Century Gothic" panose="020B0502020202020204" pitchFamily="34" charset="0"/>
                        </a:rPr>
                        <a:t>APELLIDOS</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a:effectLst/>
                          <a:latin typeface="Century Gothic" panose="020B0502020202020204" pitchFamily="34" charset="0"/>
                        </a:rPr>
                        <a:t>COMISIÓN</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a:effectLst/>
                          <a:latin typeface="Century Gothic" panose="020B0502020202020204" pitchFamily="34" charset="0"/>
                        </a:rPr>
                        <a:t>N° CÉDULA</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a:effectLst/>
                          <a:latin typeface="Century Gothic" panose="020B0502020202020204" pitchFamily="34" charset="0"/>
                        </a:rPr>
                        <a:t>N° CELULAR / WHATSAPP</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ctr">
                        <a:lnSpc>
                          <a:spcPct val="115000"/>
                        </a:lnSpc>
                        <a:spcAft>
                          <a:spcPts val="0"/>
                        </a:spcAft>
                      </a:pPr>
                      <a:r>
                        <a:rPr lang="es-ES" sz="1000">
                          <a:effectLst/>
                          <a:latin typeface="Century Gothic" panose="020B0502020202020204" pitchFamily="34" charset="0"/>
                        </a:rPr>
                        <a:t>CORREO ELETRÓNICO PERSONAL</a:t>
                      </a:r>
                      <a:endParaRPr lang="es-EC" sz="100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1"/>
                  </a:ext>
                </a:extLst>
              </a:tr>
              <a:tr h="369065">
                <a:tc>
                  <a:txBody>
                    <a:bodyPr/>
                    <a:lstStyle/>
                    <a:p>
                      <a:pPr algn="ctr">
                        <a:lnSpc>
                          <a:spcPct val="115000"/>
                        </a:lnSpc>
                        <a:spcAft>
                          <a:spcPts val="0"/>
                        </a:spcAft>
                      </a:pPr>
                      <a:r>
                        <a:rPr lang="es-ES" sz="1000">
                          <a:effectLst/>
                          <a:latin typeface="Century Gothic" panose="020B0502020202020204" pitchFamily="34" charset="0"/>
                        </a:rPr>
                        <a:t>1</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Presidente</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Señor </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Juan Pablo</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Ulloa Matute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Comisión de Mesa </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301726014</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0959741888</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a:effectLst/>
                          <a:latin typeface="Century Gothic" panose="020B0502020202020204" pitchFamily="34" charset="0"/>
                          <a:hlinkClick r:id="rId3"/>
                        </a:rPr>
                        <a:t>juanpabloulloa100@gmail.com</a:t>
                      </a:r>
                      <a:endParaRPr lang="es-EC" sz="100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2"/>
                  </a:ext>
                </a:extLst>
              </a:tr>
              <a:tr h="552096">
                <a:tc>
                  <a:txBody>
                    <a:bodyPr/>
                    <a:lstStyle/>
                    <a:p>
                      <a:pPr algn="ctr">
                        <a:lnSpc>
                          <a:spcPct val="115000"/>
                        </a:lnSpc>
                        <a:spcAft>
                          <a:spcPts val="0"/>
                        </a:spcAft>
                      </a:pPr>
                      <a:r>
                        <a:rPr lang="es-ES" sz="1000">
                          <a:effectLst/>
                          <a:latin typeface="Century Gothic" panose="020B0502020202020204" pitchFamily="34" charset="0"/>
                        </a:rPr>
                        <a:t>2</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Vicepresidente</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Señor </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Jorge Luis </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Vázquez Ramón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Movilidad y Obras Publicas</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104967443</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0987434640</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a:effectLst/>
                          <a:latin typeface="Century Gothic" panose="020B0502020202020204" pitchFamily="34" charset="0"/>
                          <a:hlinkClick r:id="rId4"/>
                        </a:rPr>
                        <a:t>jorgevas1986@gmail.com</a:t>
                      </a:r>
                      <a:endParaRPr lang="es-EC" sz="100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3"/>
                  </a:ext>
                </a:extLst>
              </a:tr>
              <a:tr h="741786">
                <a:tc>
                  <a:txBody>
                    <a:bodyPr/>
                    <a:lstStyle/>
                    <a:p>
                      <a:pPr algn="ctr">
                        <a:lnSpc>
                          <a:spcPct val="115000"/>
                        </a:lnSpc>
                        <a:spcAft>
                          <a:spcPts val="0"/>
                        </a:spcAft>
                      </a:pPr>
                      <a:r>
                        <a:rPr lang="es-ES" sz="1000">
                          <a:effectLst/>
                          <a:latin typeface="Century Gothic" panose="020B0502020202020204" pitchFamily="34" charset="0"/>
                        </a:rPr>
                        <a:t>3</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1er Vocal</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Señora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Lilia Angélica </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Vázquez Segovia </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Asuntos Sociales y Grupos Vulnerables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107007254</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0959695447</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a:effectLst/>
                          <a:latin typeface="Century Gothic" panose="020B0502020202020204" pitchFamily="34" charset="0"/>
                          <a:hlinkClick r:id="rId5"/>
                        </a:rPr>
                        <a:t>liliaangelica.22.93@gmail.com</a:t>
                      </a:r>
                      <a:endParaRPr lang="es-EC" sz="100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4"/>
                  </a:ext>
                </a:extLst>
              </a:tr>
              <a:tr h="503910">
                <a:tc>
                  <a:txBody>
                    <a:bodyPr/>
                    <a:lstStyle/>
                    <a:p>
                      <a:pPr algn="ctr">
                        <a:lnSpc>
                          <a:spcPct val="115000"/>
                        </a:lnSpc>
                        <a:spcAft>
                          <a:spcPts val="0"/>
                        </a:spcAft>
                      </a:pPr>
                      <a:r>
                        <a:rPr lang="es-ES" sz="1000">
                          <a:effectLst/>
                          <a:latin typeface="Century Gothic" panose="020B0502020202020204" pitchFamily="34" charset="0"/>
                        </a:rPr>
                        <a:t>4</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2do Vocal</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Señor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Luis Alfonso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Vázquez Segovia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Productividad y Cultura</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101471977</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0988373869</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a:effectLst/>
                          <a:latin typeface="Century Gothic" panose="020B0502020202020204" pitchFamily="34" charset="0"/>
                          <a:hlinkClick r:id="rId6"/>
                        </a:rPr>
                        <a:t>alfonsovas56@gmail.com</a:t>
                      </a:r>
                      <a:endParaRPr lang="es-EC" sz="100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5"/>
                  </a:ext>
                </a:extLst>
              </a:tr>
              <a:tr h="552096">
                <a:tc>
                  <a:txBody>
                    <a:bodyPr/>
                    <a:lstStyle/>
                    <a:p>
                      <a:pPr algn="ctr">
                        <a:lnSpc>
                          <a:spcPct val="115000"/>
                        </a:lnSpc>
                        <a:spcAft>
                          <a:spcPts val="0"/>
                        </a:spcAft>
                      </a:pPr>
                      <a:r>
                        <a:rPr lang="es-ES" sz="1000">
                          <a:effectLst/>
                          <a:latin typeface="Century Gothic" panose="020B0502020202020204" pitchFamily="34" charset="0"/>
                        </a:rPr>
                        <a:t>5</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3er Vocal</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Señor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Carlos Darío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Centeno Bonilla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Turismo y Medio Ambiente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103397691</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0992649726</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a:effectLst/>
                          <a:latin typeface="Century Gothic" panose="020B0502020202020204" pitchFamily="34" charset="0"/>
                          <a:hlinkClick r:id="rId7"/>
                        </a:rPr>
                        <a:t>carlos1974centeno@gmail.com</a:t>
                      </a:r>
                      <a:endParaRPr lang="es-EC" sz="100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6"/>
                  </a:ext>
                </a:extLst>
              </a:tr>
              <a:tr h="503910">
                <a:tc>
                  <a:txBody>
                    <a:bodyPr/>
                    <a:lstStyle/>
                    <a:p>
                      <a:pPr algn="ctr">
                        <a:lnSpc>
                          <a:spcPct val="115000"/>
                        </a:lnSpc>
                        <a:spcAft>
                          <a:spcPts val="0"/>
                        </a:spcAft>
                      </a:pPr>
                      <a:r>
                        <a:rPr lang="es-ES" sz="1000">
                          <a:effectLst/>
                          <a:latin typeface="Century Gothic" panose="020B0502020202020204" pitchFamily="34" charset="0"/>
                        </a:rPr>
                        <a:t>6</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Secretaria/o Tesorera/o</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Tecnólogo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Carlos Geovanny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Ortega Amaya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105527352</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0984012310</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dirty="0">
                          <a:effectLst/>
                          <a:latin typeface="Century Gothic" panose="020B0502020202020204" pitchFamily="34" charset="0"/>
                          <a:hlinkClick r:id="rId8"/>
                        </a:rPr>
                        <a:t>carlosorte123@hotmail.com</a:t>
                      </a:r>
                      <a:endParaRPr lang="es-EC" sz="1000" dirty="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7"/>
                  </a:ext>
                </a:extLst>
              </a:tr>
              <a:tr h="369065">
                <a:tc>
                  <a:txBody>
                    <a:bodyPr/>
                    <a:lstStyle/>
                    <a:p>
                      <a:pPr algn="ctr">
                        <a:lnSpc>
                          <a:spcPct val="115000"/>
                        </a:lnSpc>
                        <a:spcAft>
                          <a:spcPts val="0"/>
                        </a:spcAft>
                      </a:pPr>
                      <a:r>
                        <a:rPr lang="es-ES" sz="1000">
                          <a:effectLst/>
                          <a:latin typeface="Century Gothic" panose="020B0502020202020204" pitchFamily="34" charset="0"/>
                        </a:rPr>
                        <a:t>7</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Auxiliar de Secretaria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Tecnólogo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Henry Adrián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Ramón Ulloa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 </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a:effectLst/>
                          <a:latin typeface="Century Gothic" panose="020B0502020202020204" pitchFamily="34" charset="0"/>
                        </a:rPr>
                        <a:t>105801112</a:t>
                      </a:r>
                      <a:endParaRPr lang="es-EC" sz="100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dirty="0">
                          <a:effectLst/>
                          <a:latin typeface="Century Gothic" panose="020B0502020202020204" pitchFamily="34" charset="0"/>
                        </a:rPr>
                        <a:t>0990648505</a:t>
                      </a:r>
                      <a:endParaRPr lang="es-EC" sz="1000" dirty="0">
                        <a:effectLst/>
                        <a:latin typeface="Century Gothic" panose="020B0502020202020204" pitchFamily="34" charset="0"/>
                        <a:ea typeface="Calibri"/>
                        <a:cs typeface="Times New Roman"/>
                      </a:endParaRPr>
                    </a:p>
                  </a:txBody>
                  <a:tcPr marL="36195" marR="36195" marT="0" marB="0" anchor="ctr"/>
                </a:tc>
                <a:tc>
                  <a:txBody>
                    <a:bodyPr/>
                    <a:lstStyle/>
                    <a:p>
                      <a:pPr algn="l">
                        <a:lnSpc>
                          <a:spcPct val="115000"/>
                        </a:lnSpc>
                        <a:spcAft>
                          <a:spcPts val="0"/>
                        </a:spcAft>
                      </a:pPr>
                      <a:r>
                        <a:rPr lang="es-ES" sz="1000" u="none" strike="noStrike" dirty="0">
                          <a:effectLst/>
                          <a:latin typeface="Century Gothic" panose="020B0502020202020204" pitchFamily="34" charset="0"/>
                          <a:hlinkClick r:id="rId9"/>
                        </a:rPr>
                        <a:t>adrian-199315@hotmail.com</a:t>
                      </a:r>
                      <a:endParaRPr lang="es-EC" sz="1000" dirty="0">
                        <a:effectLst/>
                        <a:latin typeface="Century Gothic" panose="020B0502020202020204" pitchFamily="34" charset="0"/>
                        <a:ea typeface="Calibri"/>
                        <a:cs typeface="Times New Roman"/>
                      </a:endParaRPr>
                    </a:p>
                  </a:txBody>
                  <a:tcPr marL="36195" marR="36195" marT="0" marB="0" anchor="ctr"/>
                </a:tc>
                <a:extLst>
                  <a:ext uri="{0D108BD9-81ED-4DB2-BD59-A6C34878D82A}">
                    <a16:rowId xmlns:a16="http://schemas.microsoft.com/office/drawing/2014/main" val="10008"/>
                  </a:ext>
                </a:extLst>
              </a:tr>
            </a:tbl>
          </a:graphicData>
        </a:graphic>
      </p:graphicFrame>
      <p:sp>
        <p:nvSpPr>
          <p:cNvPr id="4" name="Marcador de pie de página 3"/>
          <p:cNvSpPr>
            <a:spLocks noGrp="1"/>
          </p:cNvSpPr>
          <p:nvPr>
            <p:ph type="ftr" sz="quarter" idx="11"/>
          </p:nvPr>
        </p:nvSpPr>
        <p:spPr/>
        <p:txBody>
          <a:bodyPr/>
          <a:lstStyle/>
          <a:p>
            <a:r>
              <a:rPr lang="es-EC" dirty="0">
                <a:latin typeface="Century Gothic" panose="020B0502020202020204" pitchFamily="34" charset="0"/>
              </a:rPr>
              <a:t>ADMINISTRACIÓN 2019-2023</a:t>
            </a:r>
          </a:p>
        </p:txBody>
      </p:sp>
    </p:spTree>
    <p:extLst>
      <p:ext uri="{BB962C8B-B14F-4D97-AF65-F5344CB8AC3E}">
        <p14:creationId xmlns:p14="http://schemas.microsoft.com/office/powerpoint/2010/main" val="2911189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908720"/>
            <a:ext cx="7373619"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arcador de pie de página 2"/>
          <p:cNvSpPr>
            <a:spLocks noGrp="1"/>
          </p:cNvSpPr>
          <p:nvPr>
            <p:ph type="ftr" sz="quarter" idx="11"/>
          </p:nvPr>
        </p:nvSpPr>
        <p:spPr>
          <a:xfrm>
            <a:off x="3426633" y="6237312"/>
            <a:ext cx="2895600" cy="365125"/>
          </a:xfrm>
        </p:spPr>
        <p:txBody>
          <a:bodyPr/>
          <a:lstStyle/>
          <a:p>
            <a:r>
              <a:rPr lang="es-EC" dirty="0">
                <a:latin typeface="Century Gothic" panose="020B0502020202020204" pitchFamily="34" charset="0"/>
              </a:rPr>
              <a:t>ADMINISTRACIÓN 2019-2023</a:t>
            </a:r>
          </a:p>
        </p:txBody>
      </p:sp>
    </p:spTree>
    <p:extLst>
      <p:ext uri="{BB962C8B-B14F-4D97-AF65-F5344CB8AC3E}">
        <p14:creationId xmlns:p14="http://schemas.microsoft.com/office/powerpoint/2010/main" val="259064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5" name="1 Título"/>
          <p:cNvSpPr txBox="1">
            <a:spLocks/>
          </p:cNvSpPr>
          <p:nvPr/>
        </p:nvSpPr>
        <p:spPr>
          <a:xfrm>
            <a:off x="762029" y="250163"/>
            <a:ext cx="822960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latin typeface="Century Gothic" panose="020B0502020202020204" pitchFamily="34" charset="0"/>
              </a:rPr>
              <a:t>QUE ES LA RENDICIÓN DE CUENTAS?</a:t>
            </a:r>
            <a:endParaRPr lang="es-EC" sz="2400" b="1" dirty="0">
              <a:latin typeface="Century Gothic" panose="020B0502020202020204" pitchFamily="34" charset="0"/>
            </a:endParaRPr>
          </a:p>
        </p:txBody>
      </p:sp>
      <p:sp>
        <p:nvSpPr>
          <p:cNvPr id="6" name="2 Marcador de contenido"/>
          <p:cNvSpPr txBox="1">
            <a:spLocks/>
          </p:cNvSpPr>
          <p:nvPr/>
        </p:nvSpPr>
        <p:spPr>
          <a:xfrm>
            <a:off x="569555" y="1844823"/>
            <a:ext cx="3384376" cy="467003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EC" sz="2400" dirty="0">
                <a:latin typeface="Century Gothic" panose="020B0502020202020204" pitchFamily="34" charset="0"/>
              </a:rPr>
              <a:t>La Rendición de Cuentas es un proceso de diálogo e interrelación entre autoridades y ciudadanía para informar y poner en su consideración las acciones, proyectos y resultados de la gestión pública. </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2492" y="1258274"/>
            <a:ext cx="4529137" cy="3096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2 Marcador de contenido"/>
          <p:cNvSpPr txBox="1">
            <a:spLocks/>
          </p:cNvSpPr>
          <p:nvPr/>
        </p:nvSpPr>
        <p:spPr>
          <a:xfrm>
            <a:off x="4355976" y="4833698"/>
            <a:ext cx="4529137" cy="11521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EC" sz="2000" dirty="0">
                <a:latin typeface="Century Gothic" panose="020B0502020202020204" pitchFamily="34" charset="0"/>
              </a:rPr>
              <a:t>La ciudadanía conoce y evalúa dicho trabajo, y ejerce así su derecho a participar. </a:t>
            </a:r>
          </a:p>
        </p:txBody>
      </p:sp>
      <p:sp>
        <p:nvSpPr>
          <p:cNvPr id="3" name="Marcador de pie de página 2"/>
          <p:cNvSpPr>
            <a:spLocks noGrp="1"/>
          </p:cNvSpPr>
          <p:nvPr>
            <p:ph type="ftr" sz="quarter" idx="11"/>
          </p:nvPr>
        </p:nvSpPr>
        <p:spPr/>
        <p:txBody>
          <a:bodyPr/>
          <a:lstStyle/>
          <a:p>
            <a:r>
              <a:rPr lang="es-EC" dirty="0">
                <a:latin typeface="Century Gothic" panose="020B0502020202020204" pitchFamily="34" charset="0"/>
              </a:rPr>
              <a:t>ADMINISTRACIÓN 2019-2023</a:t>
            </a:r>
          </a:p>
        </p:txBody>
      </p:sp>
    </p:spTree>
    <p:extLst>
      <p:ext uri="{BB962C8B-B14F-4D97-AF65-F5344CB8AC3E}">
        <p14:creationId xmlns:p14="http://schemas.microsoft.com/office/powerpoint/2010/main" val="3966681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3 Rectángulo"/>
          <p:cNvSpPr/>
          <p:nvPr/>
        </p:nvSpPr>
        <p:spPr>
          <a:xfrm>
            <a:off x="1115616" y="1621316"/>
            <a:ext cx="7200800" cy="4247317"/>
          </a:xfrm>
          <a:prstGeom prst="rect">
            <a:avLst/>
          </a:prstGeom>
        </p:spPr>
        <p:txBody>
          <a:bodyPr wrap="square">
            <a:spAutoFit/>
          </a:bodyPr>
          <a:lstStyle/>
          <a:p>
            <a:pPr algn="just"/>
            <a:r>
              <a:rPr lang="es-ES_tradnl" i="1" dirty="0">
                <a:latin typeface="Century Gothic" panose="020B0502020202020204" pitchFamily="34" charset="0"/>
              </a:rPr>
              <a:t>Luis Cordero Vega, es una parroquia que consolida su vocación conservacionista a través de la protección de páramos, bosques, fuentes hídricas y fauna que contribuyen al cambio de la matriz energética, que fomenta la producción agrícola sustentando la soberanía alimentaria e incentiva el fortalecimiento de sus organizaciones productivas y sus recursos eco-turísticos, promueve la inclusión social de los grupos de atención prioritaria con enfoque de género e intergeneracional, cuenta con su centro parroquial fortalecido con servicios básicos, equipamientos y espacios públicos eficientes, promueve una red vial que facilite una movilidad y conectividad adecuada con otros centros consolidados, y su gobierno ejerce niveles de participación inclusiva e implementa un modelo de gestión adecuado con el fin de alcanzar el bienestar de sus habitantes.</a:t>
            </a:r>
            <a:endParaRPr lang="es-EC" i="1" dirty="0">
              <a:latin typeface="Century Gothic" panose="020B0502020202020204" pitchFamily="34" charset="0"/>
            </a:endParaRPr>
          </a:p>
        </p:txBody>
      </p:sp>
      <p:sp>
        <p:nvSpPr>
          <p:cNvPr id="7" name="1 Título"/>
          <p:cNvSpPr txBox="1">
            <a:spLocks/>
          </p:cNvSpPr>
          <p:nvPr/>
        </p:nvSpPr>
        <p:spPr>
          <a:xfrm>
            <a:off x="1121321" y="432991"/>
            <a:ext cx="7200800"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latin typeface="Century Gothic" panose="020B0502020202020204" pitchFamily="34" charset="0"/>
              </a:rPr>
              <a:t>VISIÓN PARROQUIAL</a:t>
            </a:r>
            <a:endParaRPr lang="es-EC" sz="2800" b="1" dirty="0">
              <a:latin typeface="Century Gothic" panose="020B0502020202020204" pitchFamily="34" charset="0"/>
            </a:endParaRPr>
          </a:p>
        </p:txBody>
      </p:sp>
      <p:sp>
        <p:nvSpPr>
          <p:cNvPr id="3" name="Marcador de pie de página 2"/>
          <p:cNvSpPr>
            <a:spLocks noGrp="1"/>
          </p:cNvSpPr>
          <p:nvPr>
            <p:ph type="ftr" sz="quarter" idx="11"/>
          </p:nvPr>
        </p:nvSpPr>
        <p:spPr>
          <a:xfrm>
            <a:off x="3419872" y="6059884"/>
            <a:ext cx="2895600" cy="365125"/>
          </a:xfrm>
        </p:spPr>
        <p:txBody>
          <a:bodyPr/>
          <a:lstStyle/>
          <a:p>
            <a:r>
              <a:rPr lang="es-EC" dirty="0">
                <a:latin typeface="Century Gothic" panose="020B0502020202020204" pitchFamily="34" charset="0"/>
              </a:rPr>
              <a:t>ADMINISTRACIÓN 2019-2023</a:t>
            </a:r>
          </a:p>
        </p:txBody>
      </p:sp>
    </p:spTree>
    <p:extLst>
      <p:ext uri="{BB962C8B-B14F-4D97-AF65-F5344CB8AC3E}">
        <p14:creationId xmlns:p14="http://schemas.microsoft.com/office/powerpoint/2010/main" val="167294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anose="020B0502020202020204" pitchFamily="34" charset="0"/>
            </a:endParaRPr>
          </a:p>
        </p:txBody>
      </p:sp>
      <p:sp>
        <p:nvSpPr>
          <p:cNvPr id="7" name="1 Título"/>
          <p:cNvSpPr txBox="1">
            <a:spLocks/>
          </p:cNvSpPr>
          <p:nvPr/>
        </p:nvSpPr>
        <p:spPr>
          <a:xfrm>
            <a:off x="1187624" y="252665"/>
            <a:ext cx="7200800"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2400" b="1" dirty="0">
                <a:latin typeface="Century Gothic" panose="020B0502020202020204" pitchFamily="34" charset="0"/>
              </a:rPr>
              <a:t>MIEMBROS DEL CONCEJO DE PLANIFICACIÓN</a:t>
            </a:r>
            <a:endParaRPr lang="es-EC" sz="2400" dirty="0">
              <a:latin typeface="Century Gothic" panose="020B0502020202020204" pitchFamily="34" charset="0"/>
            </a:endParaRPr>
          </a:p>
        </p:txBody>
      </p:sp>
      <p:sp>
        <p:nvSpPr>
          <p:cNvPr id="3" name="2 Rectángulo"/>
          <p:cNvSpPr/>
          <p:nvPr/>
        </p:nvSpPr>
        <p:spPr>
          <a:xfrm>
            <a:off x="1331640" y="1166842"/>
            <a:ext cx="4572000" cy="4801314"/>
          </a:xfrm>
          <a:prstGeom prst="rect">
            <a:avLst/>
          </a:prstGeom>
        </p:spPr>
        <p:txBody>
          <a:bodyPr>
            <a:spAutoFit/>
          </a:bodyPr>
          <a:lstStyle/>
          <a:p>
            <a:r>
              <a:rPr lang="es-EC" dirty="0">
                <a:latin typeface="Century Gothic" panose="020B0502020202020204" pitchFamily="34" charset="0"/>
              </a:rPr>
              <a:t> </a:t>
            </a:r>
          </a:p>
          <a:p>
            <a:r>
              <a:rPr lang="es-EC" b="1" dirty="0">
                <a:latin typeface="Century Gothic" panose="020B0502020202020204" pitchFamily="34" charset="0"/>
              </a:rPr>
              <a:t>Sr. Juan Pablo Ulloa Matute</a:t>
            </a:r>
            <a:endParaRPr lang="es-EC" dirty="0">
              <a:latin typeface="Century Gothic" panose="020B0502020202020204" pitchFamily="34" charset="0"/>
            </a:endParaRPr>
          </a:p>
          <a:p>
            <a:r>
              <a:rPr lang="es-EC" dirty="0">
                <a:latin typeface="Century Gothic" panose="020B0502020202020204" pitchFamily="34" charset="0"/>
              </a:rPr>
              <a:t>Presidente GAD Parroquial</a:t>
            </a:r>
          </a:p>
          <a:p>
            <a:r>
              <a:rPr lang="es-EC" dirty="0">
                <a:latin typeface="Century Gothic" panose="020B0502020202020204" pitchFamily="34" charset="0"/>
              </a:rPr>
              <a:t> </a:t>
            </a:r>
          </a:p>
          <a:p>
            <a:r>
              <a:rPr lang="es-EC" b="1" dirty="0">
                <a:latin typeface="Century Gothic" panose="020B0502020202020204" pitchFamily="34" charset="0"/>
              </a:rPr>
              <a:t>Sra. Lilia Angelina Vázquez Segovia</a:t>
            </a:r>
            <a:endParaRPr lang="es-EC" dirty="0">
              <a:latin typeface="Century Gothic" panose="020B0502020202020204" pitchFamily="34" charset="0"/>
            </a:endParaRPr>
          </a:p>
          <a:p>
            <a:r>
              <a:rPr lang="es-EC" dirty="0">
                <a:latin typeface="Century Gothic" panose="020B0502020202020204" pitchFamily="34" charset="0"/>
              </a:rPr>
              <a:t>Representante del GAD Parroquial</a:t>
            </a:r>
          </a:p>
          <a:p>
            <a:r>
              <a:rPr lang="es-EC" dirty="0">
                <a:latin typeface="Century Gothic" panose="020B0502020202020204" pitchFamily="34" charset="0"/>
              </a:rPr>
              <a:t> </a:t>
            </a:r>
          </a:p>
          <a:p>
            <a:r>
              <a:rPr lang="es-EC" b="1" dirty="0" err="1">
                <a:latin typeface="Century Gothic" panose="020B0502020202020204" pitchFamily="34" charset="0"/>
              </a:rPr>
              <a:t>Tnlgo</a:t>
            </a:r>
            <a:r>
              <a:rPr lang="es-EC" b="1" dirty="0">
                <a:latin typeface="Century Gothic" panose="020B0502020202020204" pitchFamily="34" charset="0"/>
              </a:rPr>
              <a:t>. Carlos Geovanny Ortega Amaya</a:t>
            </a:r>
            <a:endParaRPr lang="es-EC" dirty="0">
              <a:latin typeface="Century Gothic" panose="020B0502020202020204" pitchFamily="34" charset="0"/>
            </a:endParaRPr>
          </a:p>
          <a:p>
            <a:r>
              <a:rPr lang="es-EC" dirty="0">
                <a:latin typeface="Century Gothic" panose="020B0502020202020204" pitchFamily="34" charset="0"/>
              </a:rPr>
              <a:t>Secretario/Tesorero</a:t>
            </a:r>
          </a:p>
          <a:p>
            <a:r>
              <a:rPr lang="es-EC" dirty="0">
                <a:latin typeface="Century Gothic" panose="020B0502020202020204" pitchFamily="34" charset="0"/>
              </a:rPr>
              <a:t> </a:t>
            </a:r>
          </a:p>
          <a:p>
            <a:r>
              <a:rPr lang="es-EC" b="1" dirty="0">
                <a:latin typeface="Century Gothic" panose="020B0502020202020204" pitchFamily="34" charset="0"/>
              </a:rPr>
              <a:t>Sra. Cristina Márquez</a:t>
            </a:r>
            <a:endParaRPr lang="es-EC" dirty="0">
              <a:latin typeface="Century Gothic" panose="020B0502020202020204" pitchFamily="34" charset="0"/>
            </a:endParaRPr>
          </a:p>
          <a:p>
            <a:r>
              <a:rPr lang="es-EC" b="1" dirty="0">
                <a:latin typeface="Century Gothic" panose="020B0502020202020204" pitchFamily="34" charset="0"/>
              </a:rPr>
              <a:t>Sr. Segundo Borja</a:t>
            </a:r>
            <a:endParaRPr lang="es-EC" dirty="0">
              <a:latin typeface="Century Gothic" panose="020B0502020202020204" pitchFamily="34" charset="0"/>
            </a:endParaRPr>
          </a:p>
          <a:p>
            <a:r>
              <a:rPr lang="es-EC" b="1" dirty="0">
                <a:latin typeface="Century Gothic" panose="020B0502020202020204" pitchFamily="34" charset="0"/>
              </a:rPr>
              <a:t>Sra. Tania Peñaranda</a:t>
            </a:r>
          </a:p>
          <a:p>
            <a:r>
              <a:rPr lang="es-EC" b="1" dirty="0">
                <a:latin typeface="Century Gothic" panose="020B0502020202020204" pitchFamily="34" charset="0"/>
              </a:rPr>
              <a:t>Sra. Nancy Ramón</a:t>
            </a:r>
            <a:endParaRPr lang="es-EC" dirty="0">
              <a:latin typeface="Century Gothic" panose="020B0502020202020204" pitchFamily="34" charset="0"/>
            </a:endParaRPr>
          </a:p>
          <a:p>
            <a:r>
              <a:rPr lang="es-EC" dirty="0">
                <a:latin typeface="Century Gothic" panose="020B0502020202020204" pitchFamily="34" charset="0"/>
              </a:rPr>
              <a:t>Representantes de la ciudadanía</a:t>
            </a:r>
          </a:p>
          <a:p>
            <a:r>
              <a:rPr lang="es-EC" dirty="0">
                <a:latin typeface="Century Gothic" panose="020B0502020202020204" pitchFamily="34" charset="0"/>
              </a:rPr>
              <a:t> </a:t>
            </a:r>
          </a:p>
          <a:p>
            <a:r>
              <a:rPr lang="es-EC" dirty="0">
                <a:latin typeface="Century Gothic" panose="020B0502020202020204" pitchFamily="34" charset="0"/>
              </a:rPr>
              <a:t> </a:t>
            </a:r>
          </a:p>
        </p:txBody>
      </p:sp>
      <p:sp>
        <p:nvSpPr>
          <p:cNvPr id="4" name="Marcador de pie de página 3"/>
          <p:cNvSpPr>
            <a:spLocks noGrp="1"/>
          </p:cNvSpPr>
          <p:nvPr>
            <p:ph type="ftr" sz="quarter" idx="11"/>
          </p:nvPr>
        </p:nvSpPr>
        <p:spPr/>
        <p:txBody>
          <a:bodyPr/>
          <a:lstStyle/>
          <a:p>
            <a:r>
              <a:rPr lang="es-EC">
                <a:latin typeface="Century Gothic" panose="020B0502020202020204" pitchFamily="34" charset="0"/>
              </a:rPr>
              <a:t>ADMINISTRACIÓN 2019-2023</a:t>
            </a:r>
          </a:p>
        </p:txBody>
      </p:sp>
    </p:spTree>
    <p:extLst>
      <p:ext uri="{BB962C8B-B14F-4D97-AF65-F5344CB8AC3E}">
        <p14:creationId xmlns:p14="http://schemas.microsoft.com/office/powerpoint/2010/main" val="3304145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609408" rIns="1091856" bIns="177744" numCol="1" anchor="ctr" anchorCtr="0" compatLnSpc="1">
            <a:prstTxWarp prst="textNoShape">
              <a:avLst/>
            </a:prstTxWarp>
            <a:spAutoFit/>
          </a:bodyPr>
          <a:lstStyle/>
          <a:p>
            <a:endParaRPr lang="es-EC"/>
          </a:p>
        </p:txBody>
      </p:sp>
      <p:grpSp>
        <p:nvGrpSpPr>
          <p:cNvPr id="4" name="Group 1"/>
          <p:cNvGrpSpPr>
            <a:grpSpLocks/>
          </p:cNvGrpSpPr>
          <p:nvPr/>
        </p:nvGrpSpPr>
        <p:grpSpPr bwMode="auto">
          <a:xfrm>
            <a:off x="1099704" y="1628800"/>
            <a:ext cx="7405760" cy="4536504"/>
            <a:chOff x="1701" y="519"/>
            <a:chExt cx="8785" cy="4971"/>
          </a:xfrm>
        </p:grpSpPr>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 y="519"/>
              <a:ext cx="8785" cy="2488"/>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 y="3009"/>
              <a:ext cx="8785" cy="2481"/>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5"/>
          <p:cNvSpPr>
            <a:spLocks noChangeArrowheads="1"/>
          </p:cNvSpPr>
          <p:nvPr/>
        </p:nvSpPr>
        <p:spPr bwMode="auto">
          <a:xfrm>
            <a:off x="0" y="187896"/>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sz="1100" b="0" i="0" u="none" strike="noStrike" cap="none" normalizeH="0" baseline="0" dirty="0">
                <a:ln>
                  <a:noFill/>
                </a:ln>
                <a:solidFill>
                  <a:schemeClr val="tx1"/>
                </a:solidFill>
                <a:effectLst/>
                <a:latin typeface="Arial" pitchFamily="34" charset="0"/>
                <a:ea typeface="Calibri" pitchFamily="34" charset="0"/>
                <a:cs typeface="Arial" pitchFamily="34" charset="0"/>
              </a:rPr>
            </a:b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 name="5 Rectángulo"/>
          <p:cNvSpPr/>
          <p:nvPr/>
        </p:nvSpPr>
        <p:spPr>
          <a:xfrm>
            <a:off x="1763688" y="720899"/>
            <a:ext cx="6872583" cy="400110"/>
          </a:xfrm>
          <a:prstGeom prst="rect">
            <a:avLst/>
          </a:prstGeom>
        </p:spPr>
        <p:txBody>
          <a:bodyPr wrap="square">
            <a:spAutoFit/>
          </a:bodyPr>
          <a:lstStyle/>
          <a:p>
            <a:pPr lvl="0" fontAlgn="base">
              <a:spcBef>
                <a:spcPct val="0"/>
              </a:spcBef>
              <a:spcAft>
                <a:spcPct val="0"/>
              </a:spcAft>
            </a:pP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Formulación</a:t>
            </a:r>
            <a:r>
              <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rPr>
              <a:t> y </a:t>
            </a: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socialización</a:t>
            </a:r>
            <a:r>
              <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rPr>
              <a:t> del </a:t>
            </a:r>
            <a:r>
              <a:rPr lang="en-US" sz="2000" b="1" dirty="0" err="1">
                <a:latin typeface="Century Gothic" pitchFamily="34" charset="0"/>
                <a:ea typeface="Calibri" pitchFamily="34" charset="0"/>
                <a:cs typeface="Arial" pitchFamily="34" charset="0"/>
              </a:rPr>
              <a:t>P</a:t>
            </a: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resupuesto</a:t>
            </a:r>
            <a:r>
              <a:rPr lang="en-US" sz="2000" b="1" dirty="0">
                <a:latin typeface="Century Gothic" pitchFamily="34" charset="0"/>
                <a:ea typeface="Calibri" pitchFamily="34" charset="0"/>
                <a:cs typeface="Arial" pitchFamily="34" charset="0"/>
              </a:rPr>
              <a:t> 2020</a:t>
            </a:r>
            <a:endPar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Tree>
    <p:extLst>
      <p:ext uri="{BB962C8B-B14F-4D97-AF65-F5344CB8AC3E}">
        <p14:creationId xmlns:p14="http://schemas.microsoft.com/office/powerpoint/2010/main" val="3542422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2 Rectángulo"/>
          <p:cNvSpPr/>
          <p:nvPr/>
        </p:nvSpPr>
        <p:spPr>
          <a:xfrm>
            <a:off x="1475656" y="536233"/>
            <a:ext cx="3799438" cy="523220"/>
          </a:xfrm>
          <a:prstGeom prst="rect">
            <a:avLst/>
          </a:prstGeom>
        </p:spPr>
        <p:txBody>
          <a:bodyPr wrap="none">
            <a:spAutoFit/>
          </a:bodyPr>
          <a:lstStyle/>
          <a:p>
            <a:r>
              <a:rPr lang="es-ES" sz="2800" b="1" dirty="0">
                <a:solidFill>
                  <a:srgbClr val="00B050"/>
                </a:solidFill>
                <a:latin typeface="Century Gothic" pitchFamily="34" charset="0"/>
              </a:rPr>
              <a:t>EJE Nro. 1: BIOFÍSICO</a:t>
            </a:r>
            <a:endParaRPr lang="es-EC" sz="2800" b="1" dirty="0">
              <a:solidFill>
                <a:srgbClr val="00B050"/>
              </a:solidFill>
              <a:latin typeface="Century Gothic" pitchFamily="34" charset="0"/>
            </a:endParaRPr>
          </a:p>
        </p:txBody>
      </p:sp>
      <p:sp>
        <p:nvSpPr>
          <p:cNvPr id="4" name="3 Rectángulo"/>
          <p:cNvSpPr/>
          <p:nvPr/>
        </p:nvSpPr>
        <p:spPr>
          <a:xfrm>
            <a:off x="904556" y="1366186"/>
            <a:ext cx="7843908" cy="646331"/>
          </a:xfrm>
          <a:prstGeom prst="rect">
            <a:avLst/>
          </a:prstGeom>
        </p:spPr>
        <p:txBody>
          <a:bodyPr wrap="square">
            <a:spAutoFit/>
          </a:bodyPr>
          <a:lstStyle/>
          <a:p>
            <a:r>
              <a:rPr lang="es-EC" b="1" dirty="0">
                <a:latin typeface="Century Gothic" pitchFamily="34" charset="0"/>
              </a:rPr>
              <a:t>PROTECCIÓN DE ZONAS DE CONSERVACIÓN Y FUENTES HÍDRICAS (CONVENIO MANCOMUNIDAD DE COLLAY)</a:t>
            </a:r>
            <a:endParaRPr lang="es-EC" dirty="0">
              <a:latin typeface="Century Gothic" pitchFamily="34" charset="0"/>
            </a:endParaRPr>
          </a:p>
        </p:txBody>
      </p:sp>
      <p:sp>
        <p:nvSpPr>
          <p:cNvPr id="7" name="2 Marcador de contenido"/>
          <p:cNvSpPr txBox="1">
            <a:spLocks/>
          </p:cNvSpPr>
          <p:nvPr/>
        </p:nvSpPr>
        <p:spPr>
          <a:xfrm>
            <a:off x="5252968" y="2494501"/>
            <a:ext cx="3744416" cy="4320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EC" sz="2400" b="1" dirty="0">
                <a:solidFill>
                  <a:schemeClr val="tx1"/>
                </a:solidFill>
                <a:latin typeface="Century Gothic" pitchFamily="34" charset="0"/>
              </a:rPr>
              <a:t>INVERSIÓN: $ 2.400,00</a:t>
            </a:r>
          </a:p>
        </p:txBody>
      </p:sp>
      <p:pic>
        <p:nvPicPr>
          <p:cNvPr id="8" name="Picture 3" descr="C:\Users\usuario\Desktop\FOTOS LUIS CORDERO VEGA\DSC_00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0703" y="3484570"/>
            <a:ext cx="2808312"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usuario\Desktop\FOTOS LUIS CORDERO VEGA\DSC_004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4398602"/>
            <a:ext cx="2880320" cy="20444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usuario\Desktop\FOTOS LUIS CORDERO VEGA\DSC_003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2381015"/>
            <a:ext cx="2664296" cy="1776197"/>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pie de página 4"/>
          <p:cNvSpPr>
            <a:spLocks noGrp="1"/>
          </p:cNvSpPr>
          <p:nvPr>
            <p:ph type="ftr" sz="quarter" idx="11"/>
          </p:nvPr>
        </p:nvSpPr>
        <p:spPr/>
        <p:txBody>
          <a:bodyPr/>
          <a:lstStyle/>
          <a:p>
            <a:r>
              <a:rPr lang="es-EC" dirty="0">
                <a:latin typeface="Century Gothic" panose="020B0502020202020204" pitchFamily="34" charset="0"/>
              </a:rPr>
              <a:t>ADMINISTRACIÓN</a:t>
            </a:r>
            <a:r>
              <a:rPr lang="es-EC" dirty="0"/>
              <a:t> 2019-2023</a:t>
            </a:r>
          </a:p>
        </p:txBody>
      </p:sp>
    </p:spTree>
    <p:extLst>
      <p:ext uri="{BB962C8B-B14F-4D97-AF65-F5344CB8AC3E}">
        <p14:creationId xmlns:p14="http://schemas.microsoft.com/office/powerpoint/2010/main" val="3288671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Rectangle 5"/>
          <p:cNvSpPr>
            <a:spLocks noChangeArrowheads="1"/>
          </p:cNvSpPr>
          <p:nvPr/>
        </p:nvSpPr>
        <p:spPr bwMode="auto">
          <a:xfrm>
            <a:off x="0" y="-473979"/>
            <a:ext cx="2128182"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939504" rIns="1091856" bIns="177744" numCol="1" anchor="ctr" anchorCtr="0" compatLnSpc="1">
            <a:prstTxWarp prst="textNoShape">
              <a:avLst/>
            </a:prstTxWarp>
            <a:spAutoFit/>
          </a:bodyPr>
          <a:lstStyle/>
          <a:p>
            <a:endParaRPr lang="es-EC">
              <a:latin typeface="Century Gothic" pitchFamily="34" charset="0"/>
            </a:endParaRPr>
          </a:p>
        </p:txBody>
      </p:sp>
      <p:sp>
        <p:nvSpPr>
          <p:cNvPr id="5" name="Rectangle 6"/>
          <p:cNvSpPr>
            <a:spLocks noChangeArrowheads="1"/>
          </p:cNvSpPr>
          <p:nvPr/>
        </p:nvSpPr>
        <p:spPr bwMode="auto">
          <a:xfrm>
            <a:off x="1321164" y="780669"/>
            <a:ext cx="4680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tabLst/>
            </a:pPr>
            <a:r>
              <a:rPr kumimoji="0" lang="en-US" b="1" i="0" u="none" strike="noStrike" cap="none" normalizeH="0" baseline="0" dirty="0" err="1">
                <a:ln>
                  <a:noFill/>
                </a:ln>
                <a:solidFill>
                  <a:schemeClr val="tx1"/>
                </a:solidFill>
                <a:effectLst/>
                <a:latin typeface="Century Gothic" panose="020B0502020202020204" pitchFamily="34" charset="0"/>
                <a:ea typeface="Calibri" pitchFamily="34" charset="0"/>
                <a:cs typeface="Arial" pitchFamily="34" charset="0"/>
              </a:rPr>
              <a:t>Rescate</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de la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cultura</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y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tradiciones</a:t>
            </a:r>
            <a:endParaRPr kumimoji="0" lang="en-US" b="1" i="0" u="none" strike="noStrike" cap="none" normalizeH="0" baseline="0" dirty="0">
              <a:ln>
                <a:noFill/>
              </a:ln>
              <a:solidFill>
                <a:schemeClr val="tx1"/>
              </a:solidFill>
              <a:effectLst/>
              <a:latin typeface="Century Gothic" pitchFamily="34" charset="0"/>
              <a:cs typeface="Arial" pitchFamily="34" charset="0"/>
            </a:endParaRPr>
          </a:p>
        </p:txBody>
      </p:sp>
      <p:sp>
        <p:nvSpPr>
          <p:cNvPr id="11" name="Rectangle 6"/>
          <p:cNvSpPr>
            <a:spLocks noChangeArrowheads="1"/>
          </p:cNvSpPr>
          <p:nvPr/>
        </p:nvSpPr>
        <p:spPr bwMode="auto">
          <a:xfrm>
            <a:off x="4283968" y="1230589"/>
            <a:ext cx="41556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Presupuesto</a:t>
            </a:r>
            <a:r>
              <a:rPr lang="en-US" b="1" dirty="0">
                <a:latin typeface="Century Gothic" pitchFamily="34" charset="0"/>
                <a:ea typeface="Calibri" pitchFamily="34" charset="0"/>
                <a:cs typeface="Arial" pitchFamily="34" charset="0"/>
              </a:rPr>
              <a:t> </a:t>
            </a:r>
            <a:r>
              <a:rPr lang="en-US" b="1" dirty="0" err="1">
                <a:latin typeface="Century Gothic" pitchFamily="34" charset="0"/>
                <a:ea typeface="Calibri" pitchFamily="34" charset="0"/>
                <a:cs typeface="Arial" pitchFamily="34" charset="0"/>
              </a:rPr>
              <a:t>ejecutado</a:t>
            </a:r>
            <a:r>
              <a:rPr lang="en-US" b="1" dirty="0">
                <a:latin typeface="Century Gothic" pitchFamily="34" charset="0"/>
                <a:ea typeface="Calibri" pitchFamily="34" charset="0"/>
                <a:cs typeface="Arial" pitchFamily="34" charset="0"/>
              </a:rPr>
              <a:t>: $ 5.575,42</a:t>
            </a:r>
            <a:endParaRPr kumimoji="0" lang="en-US" sz="2400" b="1" i="0" u="none" strike="noStrike" cap="none" normalizeH="0" baseline="0" dirty="0">
              <a:ln>
                <a:noFill/>
              </a:ln>
              <a:solidFill>
                <a:schemeClr val="tx1"/>
              </a:solidFill>
              <a:effectLst/>
              <a:latin typeface="Century Gothic" pitchFamily="34" charset="0"/>
              <a:cs typeface="Arial" pitchFamily="34" charset="0"/>
            </a:endParaRPr>
          </a:p>
        </p:txBody>
      </p:sp>
      <p:sp>
        <p:nvSpPr>
          <p:cNvPr id="6" name="Marcador de pie de página 5"/>
          <p:cNvSpPr>
            <a:spLocks noGrp="1"/>
          </p:cNvSpPr>
          <p:nvPr>
            <p:ph type="ftr" sz="quarter" idx="11"/>
          </p:nvPr>
        </p:nvSpPr>
        <p:spPr/>
        <p:txBody>
          <a:bodyPr/>
          <a:lstStyle/>
          <a:p>
            <a:r>
              <a:rPr lang="es-EC"/>
              <a:t>ADMINISTRACIÓN 2019-2023</a:t>
            </a:r>
          </a:p>
        </p:txBody>
      </p:sp>
      <p:sp>
        <p:nvSpPr>
          <p:cNvPr id="14" name="2 Rectángulo"/>
          <p:cNvSpPr/>
          <p:nvPr/>
        </p:nvSpPr>
        <p:spPr>
          <a:xfrm>
            <a:off x="1224481" y="149047"/>
            <a:ext cx="5445722" cy="523220"/>
          </a:xfrm>
          <a:prstGeom prst="rect">
            <a:avLst/>
          </a:prstGeom>
        </p:spPr>
        <p:txBody>
          <a:bodyPr wrap="none">
            <a:spAutoFit/>
          </a:bodyPr>
          <a:lstStyle/>
          <a:p>
            <a:r>
              <a:rPr lang="es-ES" sz="2800" b="1" dirty="0">
                <a:solidFill>
                  <a:srgbClr val="00B050"/>
                </a:solidFill>
                <a:latin typeface="Century Gothic" pitchFamily="34" charset="0"/>
              </a:rPr>
              <a:t>EJE Nro. 2: SOCIAL Y CULTURAL</a:t>
            </a:r>
            <a:endParaRPr lang="es-EC" sz="2800" b="1" dirty="0">
              <a:solidFill>
                <a:srgbClr val="00B050"/>
              </a:solidFill>
              <a:latin typeface="Century Gothic" pitchFamily="34" charset="0"/>
            </a:endParaRPr>
          </a:p>
        </p:txBody>
      </p:sp>
      <p:pic>
        <p:nvPicPr>
          <p:cNvPr id="13" name="Imagen 12" descr="C:\Users\Luis Cordero Vega\Desktop\ADMINISTRACION 2019-2023\Fotos\2020\Parroquializacion\Subir\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300" y="1700808"/>
            <a:ext cx="2085007" cy="2686050"/>
          </a:xfrm>
          <a:prstGeom prst="rect">
            <a:avLst/>
          </a:prstGeom>
          <a:noFill/>
          <a:ln>
            <a:noFill/>
          </a:ln>
        </p:spPr>
      </p:pic>
      <p:pic>
        <p:nvPicPr>
          <p:cNvPr id="15" name="Imagen 14" descr="C:\Users\Luis Cordero Vega\Desktop\ADMINISTRACION 2019-2023\Fotos\2020\Parroquializacion\Subir\XIIG872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2921" y="1700808"/>
            <a:ext cx="1924306" cy="2677160"/>
          </a:xfrm>
          <a:prstGeom prst="rect">
            <a:avLst/>
          </a:prstGeom>
          <a:noFill/>
          <a:ln>
            <a:noFill/>
          </a:ln>
        </p:spPr>
      </p:pic>
      <p:pic>
        <p:nvPicPr>
          <p:cNvPr id="16" name="Imagen 15" descr="C:\Users\Luis Cordero Vega\Desktop\ADMINISTRACION 2019-2023\Fotos\2020\Parroquializacion\Subir\YEUI671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2893" y="4509389"/>
            <a:ext cx="3260065" cy="1826260"/>
          </a:xfrm>
          <a:prstGeom prst="rect">
            <a:avLst/>
          </a:prstGeom>
          <a:noFill/>
          <a:ln>
            <a:noFill/>
          </a:ln>
        </p:spPr>
      </p:pic>
      <p:pic>
        <p:nvPicPr>
          <p:cNvPr id="18" name="Imagen 17" descr="C:\Users\Luis Cordero Vega\Desktop\ADMINISTRACION 2019-2023\Fotos\2020\Parroquializacion\Subir\THLK933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20244" y="1688108"/>
            <a:ext cx="2182714" cy="2702560"/>
          </a:xfrm>
          <a:prstGeom prst="rect">
            <a:avLst/>
          </a:prstGeom>
          <a:noFill/>
          <a:ln>
            <a:noFill/>
          </a:ln>
        </p:spPr>
      </p:pic>
      <p:pic>
        <p:nvPicPr>
          <p:cNvPr id="19" name="Imagen 18" descr="C:\Users\Luis Cordero Vega\Desktop\ADMINISTRACION 2019-2023\Fotos\2020\Parroquializacion\Subir\8.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1164" y="4530979"/>
            <a:ext cx="3178828" cy="1804670"/>
          </a:xfrm>
          <a:prstGeom prst="rect">
            <a:avLst/>
          </a:prstGeom>
          <a:noFill/>
          <a:ln>
            <a:noFill/>
          </a:ln>
        </p:spPr>
      </p:pic>
    </p:spTree>
    <p:extLst>
      <p:ext uri="{BB962C8B-B14F-4D97-AF65-F5344CB8AC3E}">
        <p14:creationId xmlns:p14="http://schemas.microsoft.com/office/powerpoint/2010/main" val="3989900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Rectangle 5"/>
          <p:cNvSpPr>
            <a:spLocks noChangeArrowheads="1"/>
          </p:cNvSpPr>
          <p:nvPr/>
        </p:nvSpPr>
        <p:spPr bwMode="auto">
          <a:xfrm>
            <a:off x="0" y="-473979"/>
            <a:ext cx="2128182"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939504" rIns="1091856" bIns="177744" numCol="1" anchor="ctr" anchorCtr="0" compatLnSpc="1">
            <a:prstTxWarp prst="textNoShape">
              <a:avLst/>
            </a:prstTxWarp>
            <a:spAutoFit/>
          </a:bodyPr>
          <a:lstStyle/>
          <a:p>
            <a:endParaRPr lang="es-EC">
              <a:latin typeface="Century Gothic" pitchFamily="34" charset="0"/>
            </a:endParaRPr>
          </a:p>
        </p:txBody>
      </p:sp>
      <p:sp>
        <p:nvSpPr>
          <p:cNvPr id="5" name="Rectangle 6"/>
          <p:cNvSpPr>
            <a:spLocks noChangeArrowheads="1"/>
          </p:cNvSpPr>
          <p:nvPr/>
        </p:nvSpPr>
        <p:spPr bwMode="auto">
          <a:xfrm>
            <a:off x="2128182" y="1573069"/>
            <a:ext cx="468052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s-EC" sz="2400" b="1" dirty="0">
                <a:latin typeface="Century Gothic" pitchFamily="34" charset="0"/>
                <a:cs typeface="Arial" pitchFamily="34" charset="0"/>
              </a:rPr>
              <a:t>APOYO INTEGRAL A LOS GRUPOS DE ATENCIÓN PRIORITARIA</a:t>
            </a:r>
            <a:endParaRPr kumimoji="0" lang="en-US" sz="2400" b="1" i="0" u="none" strike="noStrike" cap="none" normalizeH="0" baseline="0" dirty="0">
              <a:ln>
                <a:noFill/>
              </a:ln>
              <a:solidFill>
                <a:schemeClr val="tx1"/>
              </a:solidFill>
              <a:effectLst/>
              <a:latin typeface="Century Gothic" pitchFamily="34" charset="0"/>
              <a:cs typeface="Arial" pitchFamily="34" charset="0"/>
            </a:endParaRPr>
          </a:p>
        </p:txBody>
      </p:sp>
      <p:sp>
        <p:nvSpPr>
          <p:cNvPr id="6" name="Marcador de pie de página 5"/>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14" name="Rectangle 6"/>
          <p:cNvSpPr>
            <a:spLocks noChangeArrowheads="1"/>
          </p:cNvSpPr>
          <p:nvPr/>
        </p:nvSpPr>
        <p:spPr bwMode="auto">
          <a:xfrm>
            <a:off x="2411760" y="3244334"/>
            <a:ext cx="4680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Presupuesto</a:t>
            </a:r>
            <a:r>
              <a:rPr lang="en-US" b="1" dirty="0">
                <a:latin typeface="Century Gothic" pitchFamily="34" charset="0"/>
                <a:ea typeface="Calibri" pitchFamily="34" charset="0"/>
                <a:cs typeface="Arial" pitchFamily="34" charset="0"/>
              </a:rPr>
              <a:t> </a:t>
            </a:r>
            <a:r>
              <a:rPr lang="en-US" b="1" dirty="0" err="1">
                <a:latin typeface="Century Gothic" pitchFamily="34" charset="0"/>
                <a:ea typeface="Calibri" pitchFamily="34" charset="0"/>
                <a:cs typeface="Arial" pitchFamily="34" charset="0"/>
              </a:rPr>
              <a:t>ejecutado</a:t>
            </a:r>
            <a:r>
              <a:rPr lang="en-US" b="1" dirty="0">
                <a:latin typeface="Century Gothic" pitchFamily="34" charset="0"/>
                <a:ea typeface="Calibri" pitchFamily="34" charset="0"/>
                <a:cs typeface="Arial" pitchFamily="34" charset="0"/>
              </a:rPr>
              <a:t>: $ 17.727,35</a:t>
            </a:r>
            <a:endParaRPr lang="en-US" sz="2400" b="1" dirty="0">
              <a:latin typeface="Century Gothic" pitchFamily="34" charset="0"/>
              <a:cs typeface="Arial" pitchFamily="34" charset="0"/>
            </a:endParaRPr>
          </a:p>
        </p:txBody>
      </p:sp>
      <p:pic>
        <p:nvPicPr>
          <p:cNvPr id="8" name="Imagen 7" descr="C:\Users\Luis Cordero Vega\Desktop\ADMINISTRACION 2019-2023\Fotos\2020\Emergecia Sanitaria\IMG_2491.JPG">
            <a:extLst>
              <a:ext uri="{FF2B5EF4-FFF2-40B4-BE49-F238E27FC236}">
                <a16:creationId xmlns:a16="http://schemas.microsoft.com/office/drawing/2014/main" id="{D50A4288-DBB7-4798-9578-9643198EFAF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542679" y="587951"/>
            <a:ext cx="2833836" cy="2128182"/>
          </a:xfrm>
          <a:prstGeom prst="rect">
            <a:avLst/>
          </a:prstGeom>
          <a:noFill/>
          <a:ln>
            <a:noFill/>
          </a:ln>
        </p:spPr>
      </p:pic>
      <p:pic>
        <p:nvPicPr>
          <p:cNvPr id="9" name="Imagen 8" descr="C:\Users\Luis Cordero Vega\Desktop\ADMINISTRACION 2019-2023\Fotos\2020\Adulto Mayor\15 Correpondiente al mes de Noviembre y diciembre\DEUG2851.JPG">
            <a:extLst>
              <a:ext uri="{FF2B5EF4-FFF2-40B4-BE49-F238E27FC236}">
                <a16:creationId xmlns:a16="http://schemas.microsoft.com/office/drawing/2014/main" id="{FE4DB612-1072-4D05-9E6E-7FEAFCA3F98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193" y="3946987"/>
            <a:ext cx="3787759" cy="2146310"/>
          </a:xfrm>
          <a:prstGeom prst="rect">
            <a:avLst/>
          </a:prstGeom>
          <a:noFill/>
          <a:ln>
            <a:noFill/>
          </a:ln>
        </p:spPr>
      </p:pic>
    </p:spTree>
    <p:extLst>
      <p:ext uri="{BB962C8B-B14F-4D97-AF65-F5344CB8AC3E}">
        <p14:creationId xmlns:p14="http://schemas.microsoft.com/office/powerpoint/2010/main" val="1391757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4" name="Rectangle 2"/>
          <p:cNvSpPr>
            <a:spLocks noChangeArrowheads="1"/>
          </p:cNvSpPr>
          <p:nvPr/>
        </p:nvSpPr>
        <p:spPr bwMode="auto">
          <a:xfrm>
            <a:off x="0" y="-917256"/>
            <a:ext cx="1907704"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5680" tIns="939504" rIns="1041072" bIns="17774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a:ln>
                <a:noFill/>
              </a:ln>
              <a:solidFill>
                <a:schemeClr val="tx1"/>
              </a:solidFill>
              <a:effectLst/>
              <a:latin typeface="Century Gothic" pitchFamily="34" charset="0"/>
              <a:cs typeface="Arial" pitchFamily="34" charset="0"/>
            </a:endParaRPr>
          </a:p>
        </p:txBody>
      </p:sp>
      <p:sp>
        <p:nvSpPr>
          <p:cNvPr id="5" name="Rectangle 3"/>
          <p:cNvSpPr>
            <a:spLocks noChangeArrowheads="1"/>
          </p:cNvSpPr>
          <p:nvPr/>
        </p:nvSpPr>
        <p:spPr bwMode="auto">
          <a:xfrm>
            <a:off x="0" y="33324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000" b="0" i="0" u="none" strike="noStrike" cap="none" normalizeH="0" baseline="0">
                <a:ln>
                  <a:noFill/>
                </a:ln>
                <a:solidFill>
                  <a:schemeClr val="tx1"/>
                </a:solidFill>
                <a:effectLst/>
                <a:latin typeface="Century Gothic" pitchFamily="34" charset="0"/>
                <a:ea typeface="Times New Roman" pitchFamily="18" charset="0"/>
                <a:cs typeface="Arial" pitchFamily="34" charset="0"/>
              </a:rPr>
            </a:br>
            <a:endParaRPr kumimoji="0" lang="en-US" sz="1800" b="0" i="0" u="none" strike="noStrike" cap="none" normalizeH="0" baseline="0">
              <a:ln>
                <a:noFill/>
              </a:ln>
              <a:solidFill>
                <a:schemeClr val="tx1"/>
              </a:solidFill>
              <a:effectLst/>
              <a:latin typeface="Century Gothic" pitchFamily="34" charset="0"/>
              <a:cs typeface="Arial" pitchFamily="34" charset="0"/>
            </a:endParaRPr>
          </a:p>
        </p:txBody>
      </p:sp>
      <p:sp>
        <p:nvSpPr>
          <p:cNvPr id="6" name="5 Rectángulo"/>
          <p:cNvSpPr/>
          <p:nvPr/>
        </p:nvSpPr>
        <p:spPr>
          <a:xfrm>
            <a:off x="1151618" y="243630"/>
            <a:ext cx="7668853" cy="923330"/>
          </a:xfrm>
          <a:prstGeom prst="rect">
            <a:avLst/>
          </a:prstGeom>
        </p:spPr>
        <p:txBody>
          <a:bodyPr wrap="square">
            <a:spAutoFit/>
          </a:bodyPr>
          <a:lstStyle/>
          <a:p>
            <a:pPr lvl="0" algn="ctr" fontAlgn="base">
              <a:spcBef>
                <a:spcPct val="0"/>
              </a:spcBef>
              <a:spcAft>
                <a:spcPct val="0"/>
              </a:spcAft>
            </a:pPr>
            <a:r>
              <a:rPr lang="es-ES" b="1" dirty="0">
                <a:latin typeface="Century Gothic" pitchFamily="34" charset="0"/>
                <a:cs typeface="Arial" pitchFamily="34" charset="0"/>
              </a:rPr>
              <a:t>Entrega de Raciones alimenticias mensuales a 112 familias vulnerables: adultos mayores y personas con discapacidad de la Parroquia.</a:t>
            </a:r>
            <a:endParaRPr kumimoji="0" lang="es-EC" sz="800" b="1" i="0" u="none" strike="noStrike" cap="none" normalizeH="0" baseline="0" dirty="0">
              <a:ln>
                <a:noFill/>
              </a:ln>
              <a:solidFill>
                <a:schemeClr val="tx1"/>
              </a:solidFill>
              <a:effectLst/>
              <a:latin typeface="Century Gothic" pitchFamily="34" charset="0"/>
              <a:cs typeface="Arial" pitchFamily="34"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6" name="Imagen 15" descr="C:\Users\Luis Cordero Vega\Desktop\ADMINISTRACION 2019-2023\Fotos\2020\Adulto Mayor\15 Correpondiente al mes de Noviembre y diciembre\DEUG285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750" y="4253435"/>
            <a:ext cx="3172122" cy="1941029"/>
          </a:xfrm>
          <a:prstGeom prst="rect">
            <a:avLst/>
          </a:prstGeom>
          <a:noFill/>
          <a:ln>
            <a:noFill/>
          </a:ln>
        </p:spPr>
      </p:pic>
      <p:pic>
        <p:nvPicPr>
          <p:cNvPr id="17" name="Imagen 16" descr="C:\Users\Luis Cordero Vega\Desktop\ADMINISTRACION 2019-2023\Fotos\2020\Adulto Mayor\15 Correpondiente al mes de Noviembre y diciembre\DPND6536.JPG"/>
          <p:cNvPicPr/>
          <p:nvPr/>
        </p:nvPicPr>
        <p:blipFill rotWithShape="1">
          <a:blip r:embed="rId4" cstate="print">
            <a:extLst>
              <a:ext uri="{28A0092B-C50C-407E-A947-70E740481C1C}">
                <a14:useLocalDpi xmlns:a14="http://schemas.microsoft.com/office/drawing/2010/main" val="0"/>
              </a:ext>
            </a:extLst>
          </a:blip>
          <a:srcRect b="21692"/>
          <a:stretch/>
        </p:blipFill>
        <p:spPr bwMode="auto">
          <a:xfrm>
            <a:off x="7259108" y="1512737"/>
            <a:ext cx="1589391" cy="2647097"/>
          </a:xfrm>
          <a:prstGeom prst="rect">
            <a:avLst/>
          </a:prstGeom>
          <a:noFill/>
          <a:ln>
            <a:noFill/>
          </a:ln>
          <a:extLst>
            <a:ext uri="{53640926-AAD7-44D8-BBD7-CCE9431645EC}">
              <a14:shadowObscured xmlns:a14="http://schemas.microsoft.com/office/drawing/2010/main"/>
            </a:ext>
          </a:extLst>
        </p:spPr>
      </p:pic>
      <p:pic>
        <p:nvPicPr>
          <p:cNvPr id="19" name="Imagen 18" descr="C:\Users\Luis Cordero Vega\Desktop\ADMINISTRACION 2019-2023\Fotos\2020\Adulto Mayor\11 Correspondiente al mes de Julio\20200902_11022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225002" y="1980042"/>
            <a:ext cx="2674620" cy="1691641"/>
          </a:xfrm>
          <a:prstGeom prst="rect">
            <a:avLst/>
          </a:prstGeom>
          <a:noFill/>
          <a:ln>
            <a:noFill/>
          </a:ln>
        </p:spPr>
      </p:pic>
      <p:pic>
        <p:nvPicPr>
          <p:cNvPr id="20" name="Imagen 19" descr="C:\Users\Luis Cordero Vega\Desktop\ADMINISTRACION 2019-2023\Fotos\2020\Adulto Mayor\15 Correpondiente al mes de Noviembre y diciembre\BBNJ882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10691" y="4277792"/>
            <a:ext cx="2537807" cy="1916671"/>
          </a:xfrm>
          <a:prstGeom prst="rect">
            <a:avLst/>
          </a:prstGeom>
          <a:noFill/>
          <a:ln>
            <a:noFill/>
          </a:ln>
        </p:spPr>
      </p:pic>
      <p:pic>
        <p:nvPicPr>
          <p:cNvPr id="23" name="Imagen 22" descr="C:\Users\Luis Cordero Vega\Desktop\ADMINISTRACION 2019-2023\Fotos\2020\Emergecia Sanitaria\20200428_110059.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87465" y="4257091"/>
            <a:ext cx="2740719" cy="1937374"/>
          </a:xfrm>
          <a:prstGeom prst="rect">
            <a:avLst/>
          </a:prstGeom>
          <a:noFill/>
          <a:ln>
            <a:noFill/>
          </a:ln>
        </p:spPr>
      </p:pic>
      <p:pic>
        <p:nvPicPr>
          <p:cNvPr id="25" name="Imagen 24" descr="C:\Users\Luis Cordero Vega\Desktop\ADMINISTRACION 2019-2023\Fotos\2020\Emergecia Sanitaria\20200428_101713.jpg"/>
          <p:cNvPicPr/>
          <p:nvPr/>
        </p:nvPicPr>
        <p:blipFill rotWithShape="1">
          <a:blip r:embed="rId8" cstate="print">
            <a:extLst>
              <a:ext uri="{28A0092B-C50C-407E-A947-70E740481C1C}">
                <a14:useLocalDpi xmlns:a14="http://schemas.microsoft.com/office/drawing/2010/main" val="0"/>
              </a:ext>
            </a:extLst>
          </a:blip>
          <a:srcRect l="26026" r="18279"/>
          <a:stretch/>
        </p:blipFill>
        <p:spPr bwMode="auto">
          <a:xfrm>
            <a:off x="2067156" y="1485213"/>
            <a:ext cx="1856772" cy="2674621"/>
          </a:xfrm>
          <a:prstGeom prst="rect">
            <a:avLst/>
          </a:prstGeom>
          <a:noFill/>
          <a:ln>
            <a:noFill/>
          </a:ln>
          <a:extLst>
            <a:ext uri="{53640926-AAD7-44D8-BBD7-CCE9431645EC}">
              <a14:shadowObscured xmlns:a14="http://schemas.microsoft.com/office/drawing/2010/main"/>
            </a:ext>
          </a:extLst>
        </p:spPr>
      </p:pic>
      <p:pic>
        <p:nvPicPr>
          <p:cNvPr id="26" name="Imagen 25" descr="C:\Users\Luis Cordero Vega\Desktop\ADMINISTRACION 2019-2023\Fotos\2020\Emergecia Sanitaria\95480312_250097349728966_829841239829381120_n.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42271" y="1402333"/>
            <a:ext cx="1654810" cy="2757501"/>
          </a:xfrm>
          <a:prstGeom prst="rect">
            <a:avLst/>
          </a:prstGeom>
          <a:noFill/>
          <a:ln>
            <a:noFill/>
          </a:ln>
        </p:spPr>
      </p:pic>
      <p:pic>
        <p:nvPicPr>
          <p:cNvPr id="27" name="Imagen 26" descr="C:\Users\Luis Cordero Vega\Desktop\ADMINISTRACION 2019-2023\Fotos\2020\Emergecia Sanitaria\95137517_2972824299431419_7002935049322496000_n.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00510" y="1472720"/>
            <a:ext cx="1363778" cy="2675890"/>
          </a:xfrm>
          <a:prstGeom prst="rect">
            <a:avLst/>
          </a:prstGeom>
          <a:noFill/>
          <a:ln>
            <a:noFill/>
          </a:ln>
        </p:spPr>
      </p:pic>
    </p:spTree>
    <p:extLst>
      <p:ext uri="{BB962C8B-B14F-4D97-AF65-F5344CB8AC3E}">
        <p14:creationId xmlns:p14="http://schemas.microsoft.com/office/powerpoint/2010/main" val="3053798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4" name="Rectangle 2"/>
          <p:cNvSpPr>
            <a:spLocks noChangeArrowheads="1"/>
          </p:cNvSpPr>
          <p:nvPr/>
        </p:nvSpPr>
        <p:spPr bwMode="auto">
          <a:xfrm>
            <a:off x="0" y="-917256"/>
            <a:ext cx="1907704"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5680" tIns="939504" rIns="1041072" bIns="17774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a:ln>
                <a:noFill/>
              </a:ln>
              <a:solidFill>
                <a:schemeClr val="tx1"/>
              </a:solidFill>
              <a:effectLst/>
              <a:latin typeface="Century Gothic" pitchFamily="34" charset="0"/>
              <a:cs typeface="Arial" pitchFamily="34" charset="0"/>
            </a:endParaRPr>
          </a:p>
        </p:txBody>
      </p:sp>
      <p:sp>
        <p:nvSpPr>
          <p:cNvPr id="5" name="Rectangle 3"/>
          <p:cNvSpPr>
            <a:spLocks noChangeArrowheads="1"/>
          </p:cNvSpPr>
          <p:nvPr/>
        </p:nvSpPr>
        <p:spPr bwMode="auto">
          <a:xfrm>
            <a:off x="0" y="33324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000" b="0" i="0" u="none" strike="noStrike" cap="none" normalizeH="0" baseline="0">
                <a:ln>
                  <a:noFill/>
                </a:ln>
                <a:solidFill>
                  <a:schemeClr val="tx1"/>
                </a:solidFill>
                <a:effectLst/>
                <a:latin typeface="Century Gothic" pitchFamily="34" charset="0"/>
                <a:ea typeface="Times New Roman" pitchFamily="18" charset="0"/>
                <a:cs typeface="Arial" pitchFamily="34" charset="0"/>
              </a:rPr>
            </a:br>
            <a:endParaRPr kumimoji="0" lang="en-US" sz="1800" b="0" i="0" u="none" strike="noStrike" cap="none" normalizeH="0" baseline="0">
              <a:ln>
                <a:noFill/>
              </a:ln>
              <a:solidFill>
                <a:schemeClr val="tx1"/>
              </a:solidFill>
              <a:effectLst/>
              <a:latin typeface="Century Gothic" pitchFamily="34" charset="0"/>
              <a:cs typeface="Arial" pitchFamily="34" charset="0"/>
            </a:endParaRPr>
          </a:p>
        </p:txBody>
      </p:sp>
      <p:sp>
        <p:nvSpPr>
          <p:cNvPr id="6" name="5 Rectángulo"/>
          <p:cNvSpPr/>
          <p:nvPr/>
        </p:nvSpPr>
        <p:spPr>
          <a:xfrm>
            <a:off x="1151620" y="388540"/>
            <a:ext cx="6840760" cy="369332"/>
          </a:xfrm>
          <a:prstGeom prst="rect">
            <a:avLst/>
          </a:prstGeom>
        </p:spPr>
        <p:txBody>
          <a:bodyPr wrap="square">
            <a:spAutoFit/>
          </a:bodyPr>
          <a:lstStyle/>
          <a:p>
            <a:pPr lvl="0" algn="ctr" fontAlgn="base">
              <a:spcBef>
                <a:spcPct val="0"/>
              </a:spcBef>
              <a:spcAft>
                <a:spcPct val="0"/>
              </a:spcAft>
            </a:pPr>
            <a:r>
              <a:rPr lang="es-ES" b="1" dirty="0">
                <a:latin typeface="Century Gothic" pitchFamily="34" charset="0"/>
                <a:cs typeface="Arial" pitchFamily="34" charset="0"/>
              </a:rPr>
              <a:t>Celebración del día de la Mujer rural</a:t>
            </a:r>
            <a:endParaRPr kumimoji="0" lang="es-EC" sz="800" b="1" i="0" u="none" strike="noStrike" cap="none" normalizeH="0" baseline="0" dirty="0">
              <a:ln>
                <a:noFill/>
              </a:ln>
              <a:solidFill>
                <a:schemeClr val="tx1"/>
              </a:solidFill>
              <a:effectLst/>
              <a:latin typeface="Century Gothic" pitchFamily="34" charset="0"/>
              <a:cs typeface="Arial" pitchFamily="34"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9" name="Imagen 8" descr="C:\Users\Luis Cordero Vega\Desktop\ADMINISTRACION 2019-2023\Fotos\2020\Dia de la mujer rural\subir\WhatsApp Image 2020-10-16 at 17.12.12.jpeg"/>
          <p:cNvPicPr/>
          <p:nvPr/>
        </p:nvPicPr>
        <p:blipFill rotWithShape="1">
          <a:blip r:embed="rId3" cstate="print">
            <a:extLst>
              <a:ext uri="{28A0092B-C50C-407E-A947-70E740481C1C}">
                <a14:useLocalDpi xmlns:a14="http://schemas.microsoft.com/office/drawing/2010/main" val="0"/>
              </a:ext>
            </a:extLst>
          </a:blip>
          <a:srcRect r="18332"/>
          <a:stretch/>
        </p:blipFill>
        <p:spPr bwMode="auto">
          <a:xfrm>
            <a:off x="2654674" y="1765983"/>
            <a:ext cx="3943350" cy="2527113"/>
          </a:xfrm>
          <a:prstGeom prst="rect">
            <a:avLst/>
          </a:prstGeom>
          <a:noFill/>
          <a:ln>
            <a:noFill/>
          </a:ln>
          <a:extLst>
            <a:ext uri="{53640926-AAD7-44D8-BBD7-CCE9431645EC}">
              <a14:shadowObscured xmlns:a14="http://schemas.microsoft.com/office/drawing/2010/main"/>
            </a:ext>
          </a:extLst>
        </p:spPr>
      </p:pic>
      <p:pic>
        <p:nvPicPr>
          <p:cNvPr id="12" name="Imagen 11" descr="C:\Users\Luis Cordero Vega\Desktop\ADMINISTRACION 2019-2023\Fotos\2020\Dia de la mujer rural\subir\IMG_4475.JPG"/>
          <p:cNvPicPr/>
          <p:nvPr/>
        </p:nvPicPr>
        <p:blipFill rotWithShape="1">
          <a:blip r:embed="rId4" cstate="print">
            <a:extLst>
              <a:ext uri="{28A0092B-C50C-407E-A947-70E740481C1C}">
                <a14:useLocalDpi xmlns:a14="http://schemas.microsoft.com/office/drawing/2010/main" val="0"/>
              </a:ext>
            </a:extLst>
          </a:blip>
          <a:srcRect b="14500"/>
          <a:stretch/>
        </p:blipFill>
        <p:spPr bwMode="auto">
          <a:xfrm>
            <a:off x="184732" y="1496993"/>
            <a:ext cx="2361618" cy="2220039"/>
          </a:xfrm>
          <a:prstGeom prst="rect">
            <a:avLst/>
          </a:prstGeom>
          <a:noFill/>
          <a:ln>
            <a:noFill/>
          </a:ln>
          <a:extLst>
            <a:ext uri="{53640926-AAD7-44D8-BBD7-CCE9431645EC}">
              <a14:shadowObscured xmlns:a14="http://schemas.microsoft.com/office/drawing/2010/main"/>
            </a:ext>
          </a:extLst>
        </p:spPr>
      </p:pic>
      <p:pic>
        <p:nvPicPr>
          <p:cNvPr id="13" name="Imagen 12" descr="C:\Users\Luis Cordero Vega\Desktop\ADMINISTRACION 2019-2023\Fotos\2020\Dia de la mujer rural\subir\WhatsApp Image 2020-10-16 at 17.12.03.jpeg"/>
          <p:cNvPicPr/>
          <p:nvPr/>
        </p:nvPicPr>
        <p:blipFill rotWithShape="1">
          <a:blip r:embed="rId5" cstate="print">
            <a:extLst>
              <a:ext uri="{28A0092B-C50C-407E-A947-70E740481C1C}">
                <a14:useLocalDpi xmlns:a14="http://schemas.microsoft.com/office/drawing/2010/main" val="0"/>
              </a:ext>
            </a:extLst>
          </a:blip>
          <a:srcRect b="17933"/>
          <a:stretch/>
        </p:blipFill>
        <p:spPr bwMode="auto">
          <a:xfrm>
            <a:off x="460375" y="3829981"/>
            <a:ext cx="2085974" cy="2527113"/>
          </a:xfrm>
          <a:prstGeom prst="rect">
            <a:avLst/>
          </a:prstGeom>
          <a:noFill/>
          <a:ln>
            <a:noFill/>
          </a:ln>
          <a:extLst>
            <a:ext uri="{53640926-AAD7-44D8-BBD7-CCE9431645EC}">
              <a14:shadowObscured xmlns:a14="http://schemas.microsoft.com/office/drawing/2010/main"/>
            </a:ext>
          </a:extLst>
        </p:spPr>
      </p:pic>
      <p:pic>
        <p:nvPicPr>
          <p:cNvPr id="14" name="Imagen 13" descr="C:\Users\Luis Cordero Vega\Desktop\ADMINISTRACION 2019-2023\Fotos\2020\Dia de la mujer rural\subir\IMG_4473.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06348" y="1095611"/>
            <a:ext cx="1937787" cy="2621421"/>
          </a:xfrm>
          <a:prstGeom prst="rect">
            <a:avLst/>
          </a:prstGeom>
          <a:noFill/>
          <a:ln>
            <a:noFill/>
          </a:ln>
        </p:spPr>
      </p:pic>
      <p:pic>
        <p:nvPicPr>
          <p:cNvPr id="15" name="Imagen 14" descr="C:\Users\Luis Cordero Vega\Desktop\ADMINISTRACION 2019-2023\Fotos\2020\Dia de la mujer rural\subir\WhatsApp Image 2020-10-16 at 17.12.16.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4089" y="4365105"/>
            <a:ext cx="3294136" cy="1917674"/>
          </a:xfrm>
          <a:prstGeom prst="rect">
            <a:avLst/>
          </a:prstGeom>
          <a:noFill/>
          <a:ln>
            <a:noFill/>
          </a:ln>
        </p:spPr>
      </p:pic>
    </p:spTree>
    <p:extLst>
      <p:ext uri="{BB962C8B-B14F-4D97-AF65-F5344CB8AC3E}">
        <p14:creationId xmlns:p14="http://schemas.microsoft.com/office/powerpoint/2010/main" val="3673322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4" name="Rectangle 2"/>
          <p:cNvSpPr>
            <a:spLocks noChangeArrowheads="1"/>
          </p:cNvSpPr>
          <p:nvPr/>
        </p:nvSpPr>
        <p:spPr bwMode="auto">
          <a:xfrm>
            <a:off x="0" y="-917256"/>
            <a:ext cx="1907704"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5680" tIns="939504" rIns="1041072" bIns="17774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a:ln>
                <a:noFill/>
              </a:ln>
              <a:solidFill>
                <a:schemeClr val="tx1"/>
              </a:solidFill>
              <a:effectLst/>
              <a:latin typeface="Century Gothic" pitchFamily="34" charset="0"/>
              <a:cs typeface="Arial" pitchFamily="34" charset="0"/>
            </a:endParaRPr>
          </a:p>
        </p:txBody>
      </p:sp>
      <p:sp>
        <p:nvSpPr>
          <p:cNvPr id="5" name="Rectangle 3"/>
          <p:cNvSpPr>
            <a:spLocks noChangeArrowheads="1"/>
          </p:cNvSpPr>
          <p:nvPr/>
        </p:nvSpPr>
        <p:spPr bwMode="auto">
          <a:xfrm>
            <a:off x="0" y="33324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000" b="0" i="0" u="none" strike="noStrike" cap="none" normalizeH="0" baseline="0">
                <a:ln>
                  <a:noFill/>
                </a:ln>
                <a:solidFill>
                  <a:schemeClr val="tx1"/>
                </a:solidFill>
                <a:effectLst/>
                <a:latin typeface="Century Gothic" pitchFamily="34" charset="0"/>
                <a:ea typeface="Times New Roman" pitchFamily="18" charset="0"/>
                <a:cs typeface="Arial" pitchFamily="34" charset="0"/>
              </a:rPr>
            </a:br>
            <a:endParaRPr kumimoji="0" lang="en-US" sz="1800" b="0" i="0" u="none" strike="noStrike" cap="none" normalizeH="0" baseline="0">
              <a:ln>
                <a:noFill/>
              </a:ln>
              <a:solidFill>
                <a:schemeClr val="tx1"/>
              </a:solidFill>
              <a:effectLst/>
              <a:latin typeface="Century Gothic" pitchFamily="34" charset="0"/>
              <a:cs typeface="Arial" pitchFamily="34" charset="0"/>
            </a:endParaRPr>
          </a:p>
        </p:txBody>
      </p:sp>
      <p:sp>
        <p:nvSpPr>
          <p:cNvPr id="6" name="5 Rectángulo"/>
          <p:cNvSpPr/>
          <p:nvPr/>
        </p:nvSpPr>
        <p:spPr>
          <a:xfrm>
            <a:off x="1564120" y="275605"/>
            <a:ext cx="6588732" cy="923330"/>
          </a:xfrm>
          <a:prstGeom prst="rect">
            <a:avLst/>
          </a:prstGeom>
        </p:spPr>
        <p:txBody>
          <a:bodyPr wrap="square">
            <a:spAutoFit/>
          </a:bodyPr>
          <a:lstStyle/>
          <a:p>
            <a:pPr algn="ctr" fontAlgn="base">
              <a:spcBef>
                <a:spcPct val="0"/>
              </a:spcBef>
              <a:spcAft>
                <a:spcPct val="0"/>
              </a:spcAft>
            </a:pPr>
            <a:r>
              <a:rPr lang="es-ES" b="1" dirty="0">
                <a:latin typeface="Century Gothic" panose="020B0502020202020204" pitchFamily="34" charset="0"/>
                <a:cs typeface="Arial" pitchFamily="34" charset="0"/>
              </a:rPr>
              <a:t>Conmemoración y concienciación del </a:t>
            </a:r>
            <a:r>
              <a:rPr lang="es-EC" b="1" dirty="0">
                <a:latin typeface="Century Gothic" panose="020B0502020202020204" pitchFamily="34" charset="0"/>
              </a:rPr>
              <a:t>día internacional contra la no violencia a la mujer</a:t>
            </a:r>
            <a:endParaRPr lang="en-US" dirty="0">
              <a:latin typeface="Century Gothic" panose="020B0502020202020204" pitchFamily="34" charset="0"/>
            </a:endParaRPr>
          </a:p>
          <a:p>
            <a:pPr lvl="0" algn="ctr" fontAlgn="base">
              <a:spcBef>
                <a:spcPct val="0"/>
              </a:spcBef>
              <a:spcAft>
                <a:spcPct val="0"/>
              </a:spcAft>
            </a:pPr>
            <a:endParaRPr kumimoji="0" lang="es-EC" b="1" i="0" u="none" strike="noStrike" cap="none" normalizeH="0" baseline="0" dirty="0">
              <a:ln>
                <a:noFill/>
              </a:ln>
              <a:solidFill>
                <a:schemeClr val="tx1"/>
              </a:solidFill>
              <a:effectLst/>
              <a:latin typeface="Century Gothic" panose="020B0502020202020204" pitchFamily="34" charset="0"/>
              <a:cs typeface="Arial" pitchFamily="34"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6" name="Imagen 15" descr="C:\Users\Luis Cordero Vega\Desktop\ADMINISTRACION 2019-2023\Fotos\2020\Dia de la No violencia contra la mujer\WVGL188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3072" y="3714724"/>
            <a:ext cx="5117995" cy="2461895"/>
          </a:xfrm>
          <a:prstGeom prst="rect">
            <a:avLst/>
          </a:prstGeom>
          <a:noFill/>
          <a:ln>
            <a:noFill/>
          </a:ln>
        </p:spPr>
      </p:pic>
      <p:pic>
        <p:nvPicPr>
          <p:cNvPr id="17" name="Imagen 16" descr="C:\Users\Luis Cordero Vega\Desktop\ADMINISTRACION 2019-2023\Fotos\2020\Dia de la No violencia contra la mujer\IMG_530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4893" y="1599387"/>
            <a:ext cx="2706175" cy="1904139"/>
          </a:xfrm>
          <a:prstGeom prst="rect">
            <a:avLst/>
          </a:prstGeom>
          <a:noFill/>
          <a:ln>
            <a:noFill/>
          </a:ln>
        </p:spPr>
      </p:pic>
      <p:pic>
        <p:nvPicPr>
          <p:cNvPr id="18" name="Imagen 17" descr="C:\Users\Luis Cordero Vega\Desktop\ADMINISTRACION 2019-2023\Fotos\2020\Dia de la No violencia contra la mujer\IMG_5298.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731" y="3680463"/>
            <a:ext cx="3373611" cy="2501571"/>
          </a:xfrm>
          <a:prstGeom prst="rect">
            <a:avLst/>
          </a:prstGeom>
          <a:noFill/>
          <a:ln>
            <a:noFill/>
          </a:ln>
        </p:spPr>
      </p:pic>
      <p:pic>
        <p:nvPicPr>
          <p:cNvPr id="19" name="Imagen 18" descr="C:\Users\Luis Cordero Vega\Desktop\ADMINISTRACION 2019-2023\Fotos\2020\Dia de la No violencia contra la mujer\IMG_529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3662" y="1614684"/>
            <a:ext cx="2476500" cy="1857375"/>
          </a:xfrm>
          <a:prstGeom prst="rect">
            <a:avLst/>
          </a:prstGeom>
          <a:noFill/>
          <a:ln>
            <a:noFill/>
          </a:ln>
        </p:spPr>
      </p:pic>
      <p:pic>
        <p:nvPicPr>
          <p:cNvPr id="20" name="Imagen 19" descr="C:\Users\Luis Cordero Vega\Desktop\ADMINISTRACION 2019-2023\Fotos\2020\Dia de la No violencia contra la mujer\XDXT2907.JPG"/>
          <p:cNvPicPr/>
          <p:nvPr/>
        </p:nvPicPr>
        <p:blipFill rotWithShape="1">
          <a:blip r:embed="rId7" cstate="print">
            <a:extLst>
              <a:ext uri="{28A0092B-C50C-407E-A947-70E740481C1C}">
                <a14:useLocalDpi xmlns:a14="http://schemas.microsoft.com/office/drawing/2010/main" val="0"/>
              </a:ext>
            </a:extLst>
          </a:blip>
          <a:srcRect l="10002" r="11285"/>
          <a:stretch/>
        </p:blipFill>
        <p:spPr bwMode="auto">
          <a:xfrm>
            <a:off x="184731" y="1640180"/>
            <a:ext cx="3124200" cy="18789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50220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4" name="Rectangle 2"/>
          <p:cNvSpPr>
            <a:spLocks noChangeArrowheads="1"/>
          </p:cNvSpPr>
          <p:nvPr/>
        </p:nvSpPr>
        <p:spPr bwMode="auto">
          <a:xfrm>
            <a:off x="0" y="-917256"/>
            <a:ext cx="1907704"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5680" tIns="939504" rIns="1041072" bIns="17774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a:ln>
                <a:noFill/>
              </a:ln>
              <a:solidFill>
                <a:schemeClr val="tx1"/>
              </a:solidFill>
              <a:effectLst/>
              <a:latin typeface="Century Gothic" pitchFamily="34" charset="0"/>
              <a:cs typeface="Arial" pitchFamily="34" charset="0"/>
            </a:endParaRPr>
          </a:p>
        </p:txBody>
      </p:sp>
      <p:sp>
        <p:nvSpPr>
          <p:cNvPr id="5" name="Rectangle 3"/>
          <p:cNvSpPr>
            <a:spLocks noChangeArrowheads="1"/>
          </p:cNvSpPr>
          <p:nvPr/>
        </p:nvSpPr>
        <p:spPr bwMode="auto">
          <a:xfrm>
            <a:off x="0" y="33324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1000" b="0" i="0" u="none" strike="noStrike" cap="none" normalizeH="0" baseline="0">
                <a:ln>
                  <a:noFill/>
                </a:ln>
                <a:solidFill>
                  <a:schemeClr val="tx1"/>
                </a:solidFill>
                <a:effectLst/>
                <a:latin typeface="Century Gothic" pitchFamily="34" charset="0"/>
                <a:ea typeface="Times New Roman" pitchFamily="18" charset="0"/>
                <a:cs typeface="Arial" pitchFamily="34" charset="0"/>
              </a:rPr>
            </a:br>
            <a:endParaRPr kumimoji="0" lang="en-US" sz="1800" b="0" i="0" u="none" strike="noStrike" cap="none" normalizeH="0" baseline="0">
              <a:ln>
                <a:noFill/>
              </a:ln>
              <a:solidFill>
                <a:schemeClr val="tx1"/>
              </a:solidFill>
              <a:effectLst/>
              <a:latin typeface="Century Gothic" pitchFamily="34" charset="0"/>
              <a:cs typeface="Arial" pitchFamily="34" charset="0"/>
            </a:endParaRPr>
          </a:p>
        </p:txBody>
      </p:sp>
      <p:sp>
        <p:nvSpPr>
          <p:cNvPr id="6" name="5 Rectángulo"/>
          <p:cNvSpPr/>
          <p:nvPr/>
        </p:nvSpPr>
        <p:spPr>
          <a:xfrm>
            <a:off x="1151620" y="388540"/>
            <a:ext cx="7452828" cy="492443"/>
          </a:xfrm>
          <a:prstGeom prst="rect">
            <a:avLst/>
          </a:prstGeom>
        </p:spPr>
        <p:txBody>
          <a:bodyPr wrap="square">
            <a:spAutoFit/>
          </a:bodyPr>
          <a:lstStyle/>
          <a:p>
            <a:r>
              <a:rPr lang="es-EC" b="1" dirty="0"/>
              <a:t>Entrega de útiles escolares a los niños de la escuela Remigio Astudillo</a:t>
            </a:r>
            <a:endParaRPr lang="en-US" dirty="0"/>
          </a:p>
          <a:p>
            <a:pPr lvl="0" algn="ctr" fontAlgn="base">
              <a:spcBef>
                <a:spcPct val="0"/>
              </a:spcBef>
              <a:spcAft>
                <a:spcPct val="0"/>
              </a:spcAft>
            </a:pPr>
            <a:endParaRPr kumimoji="0" lang="es-EC" sz="800" b="1" i="0" u="none" strike="noStrike" cap="none" normalizeH="0" baseline="0" dirty="0">
              <a:ln>
                <a:noFill/>
              </a:ln>
              <a:solidFill>
                <a:schemeClr val="tx1"/>
              </a:solidFill>
              <a:effectLst/>
              <a:latin typeface="Century Gothic" pitchFamily="34" charset="0"/>
              <a:cs typeface="Arial" pitchFamily="34"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3" name="Imagen 12" descr="C:\Users\Luis Cordero Vega\Desktop\ADMINISTRACION 2019-2023\Fotos\2020\Entrega de Utiles Ecolares\IMG_469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397174"/>
            <a:ext cx="3263280" cy="2196926"/>
          </a:xfrm>
          <a:prstGeom prst="rect">
            <a:avLst/>
          </a:prstGeom>
          <a:noFill/>
          <a:ln>
            <a:noFill/>
          </a:ln>
        </p:spPr>
      </p:pic>
      <p:pic>
        <p:nvPicPr>
          <p:cNvPr id="15" name="Imagen 14" descr="C:\Users\Luis Cordero Vega\Desktop\ADMINISTRACION 2019-2023\Fotos\2020\Entrega de Utiles Ecolares\IMG_472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807" y="3714750"/>
            <a:ext cx="2105084" cy="2641600"/>
          </a:xfrm>
          <a:prstGeom prst="rect">
            <a:avLst/>
          </a:prstGeom>
          <a:noFill/>
          <a:ln>
            <a:noFill/>
          </a:ln>
        </p:spPr>
      </p:pic>
      <p:pic>
        <p:nvPicPr>
          <p:cNvPr id="21" name="Imagen 20" descr="C:\Users\Luis Cordero Vega\Desktop\ADMINISTRACION 2019-2023\Fotos\2020\Entrega de Utiles Ecolares\IMG_469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5325" y="1310562"/>
            <a:ext cx="3263281" cy="2262454"/>
          </a:xfrm>
          <a:prstGeom prst="rect">
            <a:avLst/>
          </a:prstGeom>
          <a:noFill/>
          <a:ln>
            <a:noFill/>
          </a:ln>
        </p:spPr>
      </p:pic>
      <p:pic>
        <p:nvPicPr>
          <p:cNvPr id="22" name="Imagen 21" descr="C:\Users\Luis Cordero Vega\Desktop\ADMINISTRACION 2019-2023\Fotos\2020\Entrega de Utiles Ecolares\IMG_473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61324" y="3700196"/>
            <a:ext cx="1937282" cy="2651876"/>
          </a:xfrm>
          <a:prstGeom prst="rect">
            <a:avLst/>
          </a:prstGeom>
          <a:noFill/>
          <a:ln>
            <a:noFill/>
          </a:ln>
        </p:spPr>
      </p:pic>
      <p:pic>
        <p:nvPicPr>
          <p:cNvPr id="23" name="Imagen 22" descr="C:\Users\Luis Cordero Vega\Desktop\ADMINISTRACION 2019-2023\Fotos\2020\Entrega de Utiles Ecolares\IMG_4725.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29075" y="3700196"/>
            <a:ext cx="2109875" cy="2651876"/>
          </a:xfrm>
          <a:prstGeom prst="rect">
            <a:avLst/>
          </a:prstGeom>
          <a:noFill/>
          <a:ln>
            <a:noFill/>
          </a:ln>
        </p:spPr>
      </p:pic>
      <p:pic>
        <p:nvPicPr>
          <p:cNvPr id="24" name="Imagen 23" descr="C:\Users\Luis Cordero Vega\Desktop\ADMINISTRACION 2019-2023\Fotos\2020\Entrega de Utiles Ecolares\IMG_4717.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20627" y="1346418"/>
            <a:ext cx="1885950" cy="2226598"/>
          </a:xfrm>
          <a:prstGeom prst="rect">
            <a:avLst/>
          </a:prstGeom>
          <a:noFill/>
          <a:ln>
            <a:noFill/>
          </a:ln>
        </p:spPr>
      </p:pic>
      <p:pic>
        <p:nvPicPr>
          <p:cNvPr id="25" name="Imagen 24" descr="C:\Users\Luis Cordero Vega\Desktop\ADMINISTRACION 2019-2023\Fotos\2020\Entrega de Utiles Ecolares\IMG_4698.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76055" y="3695918"/>
            <a:ext cx="2105084" cy="2656154"/>
          </a:xfrm>
          <a:prstGeom prst="rect">
            <a:avLst/>
          </a:prstGeom>
          <a:noFill/>
          <a:ln>
            <a:noFill/>
          </a:ln>
        </p:spPr>
      </p:pic>
    </p:spTree>
    <p:extLst>
      <p:ext uri="{BB962C8B-B14F-4D97-AF65-F5344CB8AC3E}">
        <p14:creationId xmlns:p14="http://schemas.microsoft.com/office/powerpoint/2010/main" val="62248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609408" rIns="1091856" bIns="177744" numCol="1" anchor="ctr" anchorCtr="0" compatLnSpc="1">
            <a:prstTxWarp prst="textNoShape">
              <a:avLst/>
            </a:prstTxWarp>
            <a:spAutoFit/>
          </a:bodyPr>
          <a:lstStyle/>
          <a:p>
            <a:endParaRPr lang="es-EC"/>
          </a:p>
        </p:txBody>
      </p:sp>
      <p:sp>
        <p:nvSpPr>
          <p:cNvPr id="9" name="Rectangle 12"/>
          <p:cNvSpPr>
            <a:spLocks noChangeArrowheads="1"/>
          </p:cNvSpPr>
          <p:nvPr/>
        </p:nvSpPr>
        <p:spPr bwMode="auto">
          <a:xfrm>
            <a:off x="996690" y="322156"/>
            <a:ext cx="775177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tabLst/>
            </a:pPr>
            <a:r>
              <a:rPr lang="en-US" sz="2000" b="1" dirty="0" err="1">
                <a:latin typeface="Century Gothic" pitchFamily="34" charset="0"/>
                <a:cs typeface="Arial" pitchFamily="34" charset="0"/>
              </a:rPr>
              <a:t>Recorrido</a:t>
            </a:r>
            <a:r>
              <a:rPr lang="en-US" sz="2000" b="1" dirty="0">
                <a:latin typeface="Century Gothic" pitchFamily="34" charset="0"/>
                <a:cs typeface="Arial" pitchFamily="34" charset="0"/>
              </a:rPr>
              <a:t> por las </a:t>
            </a:r>
            <a:r>
              <a:rPr lang="en-US" sz="2000" b="1" dirty="0" err="1">
                <a:latin typeface="Century Gothic" pitchFamily="34" charset="0"/>
                <a:cs typeface="Arial" pitchFamily="34" charset="0"/>
              </a:rPr>
              <a:t>vías</a:t>
            </a:r>
            <a:r>
              <a:rPr lang="en-US" sz="2000" b="1" dirty="0">
                <a:latin typeface="Century Gothic" pitchFamily="34" charset="0"/>
                <a:cs typeface="Arial" pitchFamily="34" charset="0"/>
              </a:rPr>
              <a:t> de la </a:t>
            </a:r>
            <a:r>
              <a:rPr lang="en-US" sz="2000" b="1" dirty="0" err="1">
                <a:latin typeface="Century Gothic" pitchFamily="34" charset="0"/>
                <a:cs typeface="Arial" pitchFamily="34" charset="0"/>
              </a:rPr>
              <a:t>Parroquia</a:t>
            </a:r>
            <a:r>
              <a:rPr lang="en-US" sz="2000" b="1" dirty="0">
                <a:latin typeface="Century Gothic" pitchFamily="34" charset="0"/>
                <a:cs typeface="Arial" pitchFamily="34" charset="0"/>
              </a:rPr>
              <a:t> para el </a:t>
            </a:r>
            <a:r>
              <a:rPr lang="en-US" sz="2000" b="1" dirty="0" err="1">
                <a:latin typeface="Century Gothic" pitchFamily="34" charset="0"/>
                <a:cs typeface="Arial" pitchFamily="34" charset="0"/>
              </a:rPr>
              <a:t>agasajo</a:t>
            </a:r>
            <a:r>
              <a:rPr lang="en-US" sz="2000" b="1" dirty="0">
                <a:latin typeface="Century Gothic" pitchFamily="34" charset="0"/>
                <a:cs typeface="Arial" pitchFamily="34" charset="0"/>
              </a:rPr>
              <a:t> </a:t>
            </a:r>
            <a:r>
              <a:rPr lang="en-US" sz="2000" b="1" dirty="0" err="1">
                <a:latin typeface="Century Gothic" pitchFamily="34" charset="0"/>
                <a:cs typeface="Arial" pitchFamily="34" charset="0"/>
              </a:rPr>
              <a:t>navIdeño</a:t>
            </a:r>
            <a:r>
              <a:rPr lang="en-US" sz="2000" b="1" dirty="0">
                <a:latin typeface="Century Gothic" pitchFamily="34" charset="0"/>
                <a:cs typeface="Arial" pitchFamily="34" charset="0"/>
              </a:rPr>
              <a:t> a </a:t>
            </a:r>
            <a:r>
              <a:rPr lang="en-US" sz="2000" b="1" dirty="0" err="1">
                <a:latin typeface="Century Gothic" pitchFamily="34" charset="0"/>
                <a:cs typeface="Arial" pitchFamily="34" charset="0"/>
              </a:rPr>
              <a:t>niños</a:t>
            </a:r>
            <a:r>
              <a:rPr lang="en-US" sz="2000" b="1" dirty="0">
                <a:latin typeface="Century Gothic" pitchFamily="34" charset="0"/>
                <a:cs typeface="Arial" pitchFamily="34" charset="0"/>
              </a:rPr>
              <a:t>, </a:t>
            </a:r>
            <a:r>
              <a:rPr lang="en-US" sz="2000" b="1" dirty="0" err="1">
                <a:latin typeface="Century Gothic" pitchFamily="34" charset="0"/>
                <a:cs typeface="Arial" pitchFamily="34" charset="0"/>
              </a:rPr>
              <a:t>niñas</a:t>
            </a:r>
            <a:r>
              <a:rPr lang="en-US" sz="2000" b="1" dirty="0">
                <a:latin typeface="Century Gothic" pitchFamily="34" charset="0"/>
                <a:cs typeface="Arial" pitchFamily="34" charset="0"/>
              </a:rPr>
              <a:t>, </a:t>
            </a:r>
            <a:r>
              <a:rPr lang="en-US" sz="2000" b="1" dirty="0" err="1">
                <a:latin typeface="Century Gothic" pitchFamily="34" charset="0"/>
                <a:cs typeface="Arial" pitchFamily="34" charset="0"/>
              </a:rPr>
              <a:t>adolescentes</a:t>
            </a:r>
            <a:r>
              <a:rPr lang="en-US" sz="2000" b="1" dirty="0">
                <a:latin typeface="Century Gothic" pitchFamily="34" charset="0"/>
                <a:cs typeface="Arial" pitchFamily="34" charset="0"/>
              </a:rPr>
              <a:t> y </a:t>
            </a:r>
            <a:r>
              <a:rPr lang="en-US" sz="2000" b="1" dirty="0" err="1">
                <a:latin typeface="Century Gothic" pitchFamily="34" charset="0"/>
                <a:cs typeface="Arial" pitchFamily="34" charset="0"/>
              </a:rPr>
              <a:t>adultos</a:t>
            </a:r>
            <a:r>
              <a:rPr lang="en-US" sz="2000" b="1" dirty="0">
                <a:latin typeface="Century Gothic" pitchFamily="34" charset="0"/>
                <a:cs typeface="Arial" pitchFamily="34" charset="0"/>
              </a:rPr>
              <a:t> </a:t>
            </a:r>
            <a:r>
              <a:rPr lang="en-US" sz="2000" b="1" dirty="0" err="1">
                <a:latin typeface="Century Gothic" pitchFamily="34" charset="0"/>
                <a:cs typeface="Arial" pitchFamily="34" charset="0"/>
              </a:rPr>
              <a:t>mayores</a:t>
            </a:r>
            <a:endParaRPr kumimoji="0" lang="en-US" sz="2000" b="1" i="0" u="none" strike="noStrike" cap="none" normalizeH="0" baseline="0" dirty="0">
              <a:ln>
                <a:noFill/>
              </a:ln>
              <a:solidFill>
                <a:schemeClr val="tx1"/>
              </a:solidFill>
              <a:effectLst/>
              <a:latin typeface="Arial" pitchFamily="34" charset="0"/>
              <a:cs typeface="Arial" pitchFamily="34" charset="0"/>
            </a:endParaRPr>
          </a:p>
        </p:txBody>
      </p:sp>
      <p:sp>
        <p:nvSpPr>
          <p:cNvPr id="3" name="Marcador de pie de página 2"/>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7" name="Imagen 6">
            <a:extLst>
              <a:ext uri="{FF2B5EF4-FFF2-40B4-BE49-F238E27FC236}">
                <a16:creationId xmlns:a16="http://schemas.microsoft.com/office/drawing/2014/main" id="{0444A82E-1E72-4A27-AA75-9F1D4546F3CA}"/>
              </a:ext>
            </a:extLst>
          </p:cNvPr>
          <p:cNvPicPr>
            <a:picLocks noChangeAspect="1"/>
          </p:cNvPicPr>
          <p:nvPr/>
        </p:nvPicPr>
        <p:blipFill>
          <a:blip r:embed="rId3"/>
          <a:stretch>
            <a:fillRect/>
          </a:stretch>
        </p:blipFill>
        <p:spPr>
          <a:xfrm>
            <a:off x="4702180" y="1409259"/>
            <a:ext cx="4046284" cy="2076339"/>
          </a:xfrm>
          <a:prstGeom prst="rect">
            <a:avLst/>
          </a:prstGeom>
        </p:spPr>
      </p:pic>
      <p:pic>
        <p:nvPicPr>
          <p:cNvPr id="10" name="Imagen 9">
            <a:extLst>
              <a:ext uri="{FF2B5EF4-FFF2-40B4-BE49-F238E27FC236}">
                <a16:creationId xmlns:a16="http://schemas.microsoft.com/office/drawing/2014/main" id="{C9BBDB26-13F5-4C03-8C59-8194C002F11A}"/>
              </a:ext>
            </a:extLst>
          </p:cNvPr>
          <p:cNvPicPr>
            <a:picLocks noChangeAspect="1"/>
          </p:cNvPicPr>
          <p:nvPr/>
        </p:nvPicPr>
        <p:blipFill>
          <a:blip r:embed="rId4"/>
          <a:stretch>
            <a:fillRect/>
          </a:stretch>
        </p:blipFill>
        <p:spPr>
          <a:xfrm rot="16200000">
            <a:off x="84438" y="4013146"/>
            <a:ext cx="2488777" cy="1866583"/>
          </a:xfrm>
          <a:prstGeom prst="rect">
            <a:avLst/>
          </a:prstGeom>
        </p:spPr>
      </p:pic>
      <p:pic>
        <p:nvPicPr>
          <p:cNvPr id="12" name="Imagen 11">
            <a:extLst>
              <a:ext uri="{FF2B5EF4-FFF2-40B4-BE49-F238E27FC236}">
                <a16:creationId xmlns:a16="http://schemas.microsoft.com/office/drawing/2014/main" id="{B3E85CF9-2B66-4225-A016-25D2AF75F2CD}"/>
              </a:ext>
            </a:extLst>
          </p:cNvPr>
          <p:cNvPicPr>
            <a:picLocks noChangeAspect="1"/>
          </p:cNvPicPr>
          <p:nvPr/>
        </p:nvPicPr>
        <p:blipFill>
          <a:blip r:embed="rId5"/>
          <a:stretch>
            <a:fillRect/>
          </a:stretch>
        </p:blipFill>
        <p:spPr>
          <a:xfrm rot="16200000">
            <a:off x="4395351" y="3995141"/>
            <a:ext cx="2536794" cy="1902595"/>
          </a:xfrm>
          <a:prstGeom prst="rect">
            <a:avLst/>
          </a:prstGeom>
        </p:spPr>
      </p:pic>
      <p:pic>
        <p:nvPicPr>
          <p:cNvPr id="14" name="Imagen 13">
            <a:extLst>
              <a:ext uri="{FF2B5EF4-FFF2-40B4-BE49-F238E27FC236}">
                <a16:creationId xmlns:a16="http://schemas.microsoft.com/office/drawing/2014/main" id="{EF726811-A7C6-4077-B7F3-C694E5C7287A}"/>
              </a:ext>
            </a:extLst>
          </p:cNvPr>
          <p:cNvPicPr>
            <a:picLocks noChangeAspect="1"/>
          </p:cNvPicPr>
          <p:nvPr/>
        </p:nvPicPr>
        <p:blipFill>
          <a:blip r:embed="rId6"/>
          <a:stretch>
            <a:fillRect/>
          </a:stretch>
        </p:blipFill>
        <p:spPr>
          <a:xfrm rot="16200000">
            <a:off x="2194399" y="3959310"/>
            <a:ext cx="2536796" cy="1958052"/>
          </a:xfrm>
          <a:prstGeom prst="rect">
            <a:avLst/>
          </a:prstGeom>
        </p:spPr>
      </p:pic>
      <p:pic>
        <p:nvPicPr>
          <p:cNvPr id="21" name="Imagen 20">
            <a:extLst>
              <a:ext uri="{FF2B5EF4-FFF2-40B4-BE49-F238E27FC236}">
                <a16:creationId xmlns:a16="http://schemas.microsoft.com/office/drawing/2014/main" id="{01BA97FB-C230-43E0-AF83-7C24604FB270}"/>
              </a:ext>
            </a:extLst>
          </p:cNvPr>
          <p:cNvPicPr>
            <a:picLocks noChangeAspect="1"/>
          </p:cNvPicPr>
          <p:nvPr/>
        </p:nvPicPr>
        <p:blipFill>
          <a:blip r:embed="rId7"/>
          <a:stretch>
            <a:fillRect/>
          </a:stretch>
        </p:blipFill>
        <p:spPr>
          <a:xfrm rot="16200000">
            <a:off x="6528767" y="3995141"/>
            <a:ext cx="2536797" cy="1902598"/>
          </a:xfrm>
          <a:prstGeom prst="rect">
            <a:avLst/>
          </a:prstGeom>
        </p:spPr>
      </p:pic>
      <p:pic>
        <p:nvPicPr>
          <p:cNvPr id="23" name="Imagen 22">
            <a:extLst>
              <a:ext uri="{FF2B5EF4-FFF2-40B4-BE49-F238E27FC236}">
                <a16:creationId xmlns:a16="http://schemas.microsoft.com/office/drawing/2014/main" id="{E2DA8559-1F06-4A4A-BB4A-0CA2AAD086FC}"/>
              </a:ext>
            </a:extLst>
          </p:cNvPr>
          <p:cNvPicPr>
            <a:picLocks noChangeAspect="1"/>
          </p:cNvPicPr>
          <p:nvPr/>
        </p:nvPicPr>
        <p:blipFill>
          <a:blip r:embed="rId8"/>
          <a:stretch>
            <a:fillRect/>
          </a:stretch>
        </p:blipFill>
        <p:spPr>
          <a:xfrm>
            <a:off x="395536" y="1409259"/>
            <a:ext cx="4046285" cy="2100511"/>
          </a:xfrm>
          <a:prstGeom prst="rect">
            <a:avLst/>
          </a:prstGeom>
        </p:spPr>
      </p:pic>
    </p:spTree>
    <p:extLst>
      <p:ext uri="{BB962C8B-B14F-4D97-AF65-F5344CB8AC3E}">
        <p14:creationId xmlns:p14="http://schemas.microsoft.com/office/powerpoint/2010/main" val="714953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Rectangle 5"/>
          <p:cNvSpPr>
            <a:spLocks noChangeArrowheads="1"/>
          </p:cNvSpPr>
          <p:nvPr/>
        </p:nvSpPr>
        <p:spPr bwMode="auto">
          <a:xfrm>
            <a:off x="0" y="-473979"/>
            <a:ext cx="2128182" cy="14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939504" rIns="1091856" bIns="177744" numCol="1" anchor="ctr" anchorCtr="0" compatLnSpc="1">
            <a:prstTxWarp prst="textNoShape">
              <a:avLst/>
            </a:prstTxWarp>
            <a:spAutoFit/>
          </a:bodyPr>
          <a:lstStyle/>
          <a:p>
            <a:endParaRPr lang="es-EC">
              <a:latin typeface="Century Gothic" pitchFamily="34" charset="0"/>
            </a:endParaRPr>
          </a:p>
        </p:txBody>
      </p:sp>
      <p:sp>
        <p:nvSpPr>
          <p:cNvPr id="5" name="Rectangle 6"/>
          <p:cNvSpPr>
            <a:spLocks noChangeArrowheads="1"/>
          </p:cNvSpPr>
          <p:nvPr/>
        </p:nvSpPr>
        <p:spPr bwMode="auto">
          <a:xfrm>
            <a:off x="2051720" y="912310"/>
            <a:ext cx="46805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s-EC" sz="2400" b="1" dirty="0">
                <a:latin typeface="Century Gothic" pitchFamily="34" charset="0"/>
                <a:cs typeface="Arial" pitchFamily="34" charset="0"/>
              </a:rPr>
              <a:t>MITIGACIÓN SITUACIÓN COVID 19</a:t>
            </a:r>
            <a:endParaRPr kumimoji="0" lang="en-US" sz="2400" b="1" i="0" u="none" strike="noStrike" cap="none" normalizeH="0" baseline="0" dirty="0">
              <a:ln>
                <a:noFill/>
              </a:ln>
              <a:solidFill>
                <a:schemeClr val="tx1"/>
              </a:solidFill>
              <a:effectLst/>
              <a:latin typeface="Century Gothic" pitchFamily="34" charset="0"/>
              <a:cs typeface="Arial" pitchFamily="34" charset="0"/>
            </a:endParaRPr>
          </a:p>
        </p:txBody>
      </p:sp>
      <p:sp>
        <p:nvSpPr>
          <p:cNvPr id="6" name="Marcador de pie de página 5"/>
          <p:cNvSpPr>
            <a:spLocks noGrp="1"/>
          </p:cNvSpPr>
          <p:nvPr>
            <p:ph type="ftr" sz="quarter" idx="11"/>
          </p:nvPr>
        </p:nvSpPr>
        <p:spPr/>
        <p:txBody>
          <a:bodyPr/>
          <a:lstStyle/>
          <a:p>
            <a:r>
              <a:rPr lang="es-EC">
                <a:latin typeface="Century Gothic" panose="020B0502020202020204" pitchFamily="34" charset="0"/>
              </a:rPr>
              <a:t>ADMINISTRACIÓN 2019-2023</a:t>
            </a:r>
          </a:p>
        </p:txBody>
      </p:sp>
      <p:sp>
        <p:nvSpPr>
          <p:cNvPr id="14" name="Rectangle 6"/>
          <p:cNvSpPr>
            <a:spLocks noChangeArrowheads="1"/>
          </p:cNvSpPr>
          <p:nvPr/>
        </p:nvSpPr>
        <p:spPr bwMode="auto">
          <a:xfrm>
            <a:off x="2411760" y="2509500"/>
            <a:ext cx="4680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Presupuesto</a:t>
            </a:r>
            <a:r>
              <a:rPr lang="en-US" b="1" dirty="0">
                <a:latin typeface="Century Gothic" pitchFamily="34" charset="0"/>
                <a:ea typeface="Calibri" pitchFamily="34" charset="0"/>
                <a:cs typeface="Arial" pitchFamily="34" charset="0"/>
              </a:rPr>
              <a:t> </a:t>
            </a:r>
            <a:r>
              <a:rPr lang="en-US" b="1" dirty="0" err="1">
                <a:latin typeface="Century Gothic" pitchFamily="34" charset="0"/>
                <a:ea typeface="Calibri" pitchFamily="34" charset="0"/>
                <a:cs typeface="Arial" pitchFamily="34" charset="0"/>
              </a:rPr>
              <a:t>ejecutado</a:t>
            </a:r>
            <a:r>
              <a:rPr lang="en-US" b="1" dirty="0">
                <a:latin typeface="Century Gothic" pitchFamily="34" charset="0"/>
                <a:ea typeface="Calibri" pitchFamily="34" charset="0"/>
                <a:cs typeface="Arial" pitchFamily="34" charset="0"/>
              </a:rPr>
              <a:t>: $ 6.500,00</a:t>
            </a:r>
            <a:endParaRPr lang="en-US" sz="2400" b="1" dirty="0">
              <a:latin typeface="Century Gothic" pitchFamily="34" charset="0"/>
              <a:cs typeface="Arial" pitchFamily="34" charset="0"/>
            </a:endParaRPr>
          </a:p>
        </p:txBody>
      </p:sp>
      <p:pic>
        <p:nvPicPr>
          <p:cNvPr id="9" name="Imagen 8" descr="C:\Users\Luis Cordero Vega\Desktop\ADMINISTRACION 2019-2023\Fotos\2020\Emergecia Sanitaria\IMG_2472.JPG">
            <a:extLst>
              <a:ext uri="{FF2B5EF4-FFF2-40B4-BE49-F238E27FC236}">
                <a16:creationId xmlns:a16="http://schemas.microsoft.com/office/drawing/2014/main" id="{195881AE-4BA3-451D-A551-33D247567CB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49629" y="3936664"/>
            <a:ext cx="2487273" cy="1903994"/>
          </a:xfrm>
          <a:prstGeom prst="rect">
            <a:avLst/>
          </a:prstGeom>
          <a:noFill/>
          <a:ln>
            <a:noFill/>
          </a:ln>
        </p:spPr>
      </p:pic>
      <p:pic>
        <p:nvPicPr>
          <p:cNvPr id="10" name="Imagen 9" descr="C:\Users\Luis Cordero Vega\Desktop\ADMINISTRACION 2019-2023\Fotos\2020\Pruebas Rapidas\IMG_5292.JPG">
            <a:extLst>
              <a:ext uri="{FF2B5EF4-FFF2-40B4-BE49-F238E27FC236}">
                <a16:creationId xmlns:a16="http://schemas.microsoft.com/office/drawing/2014/main" id="{13B7F77B-90C8-4969-A0ED-D4750A3FC0C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3328362" y="3936665"/>
            <a:ext cx="2487273" cy="1903993"/>
          </a:xfrm>
          <a:prstGeom prst="rect">
            <a:avLst/>
          </a:prstGeom>
          <a:noFill/>
          <a:ln>
            <a:noFill/>
          </a:ln>
        </p:spPr>
      </p:pic>
      <p:pic>
        <p:nvPicPr>
          <p:cNvPr id="11" name="Imagen 10" descr="C:\Users\Luis Cordero Vega\Desktop\ADMINISTRACION 2019-2023\Fotos\2020\Emergecia Sanitaria\IMG_2489.JPG">
            <a:extLst>
              <a:ext uri="{FF2B5EF4-FFF2-40B4-BE49-F238E27FC236}">
                <a16:creationId xmlns:a16="http://schemas.microsoft.com/office/drawing/2014/main" id="{82BE813E-9227-4DAF-A823-9B20C2DCEAA7}"/>
              </a:ext>
            </a:extLst>
          </p:cNvPr>
          <p:cNvPicPr/>
          <p:nvPr/>
        </p:nvPicPr>
        <p:blipFill rotWithShape="1">
          <a:blip r:embed="rId5" cstate="print">
            <a:extLst>
              <a:ext uri="{28A0092B-C50C-407E-A947-70E740481C1C}">
                <a14:useLocalDpi xmlns:a14="http://schemas.microsoft.com/office/drawing/2010/main" val="0"/>
              </a:ext>
            </a:extLst>
          </a:blip>
          <a:srcRect l="11487"/>
          <a:stretch/>
        </p:blipFill>
        <p:spPr bwMode="auto">
          <a:xfrm>
            <a:off x="6300192" y="3645023"/>
            <a:ext cx="1903993" cy="248727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0655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609408" rIns="1091856" bIns="177744" numCol="1" anchor="ctr" anchorCtr="0" compatLnSpc="1">
            <a:prstTxWarp prst="textNoShape">
              <a:avLst/>
            </a:prstTxWarp>
            <a:spAutoFit/>
          </a:bodyPr>
          <a:lstStyle/>
          <a:p>
            <a:endParaRPr lang="es-EC"/>
          </a:p>
        </p:txBody>
      </p:sp>
      <p:sp>
        <p:nvSpPr>
          <p:cNvPr id="6" name="Freeform 10"/>
          <p:cNvSpPr>
            <a:spLocks/>
          </p:cNvSpPr>
          <p:nvPr/>
        </p:nvSpPr>
        <p:spPr bwMode="auto">
          <a:xfrm>
            <a:off x="3339884" y="2711170"/>
            <a:ext cx="0" cy="1343649"/>
          </a:xfrm>
          <a:custGeom>
            <a:avLst/>
            <a:gdLst>
              <a:gd name="T0" fmla="+- 0 3926 3926"/>
              <a:gd name="T1" fmla="*/ 3926 h 3276"/>
              <a:gd name="T2" fmla="+- 0 7202 3926"/>
              <a:gd name="T3" fmla="*/ 7202 h 3276"/>
            </a:gdLst>
            <a:ahLst/>
            <a:cxnLst>
              <a:cxn ang="0">
                <a:pos x="0" y="T1"/>
              </a:cxn>
              <a:cxn ang="0">
                <a:pos x="0" y="T3"/>
              </a:cxn>
            </a:cxnLst>
            <a:rect l="0" t="0" r="r" b="b"/>
            <a:pathLst>
              <a:path h="3276">
                <a:moveTo>
                  <a:pt x="0" y="0"/>
                </a:moveTo>
                <a:lnTo>
                  <a:pt x="0" y="3276"/>
                </a:lnTo>
              </a:path>
            </a:pathLst>
          </a:custGeom>
          <a:noFill/>
          <a:ln w="444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9" name="Rectangle 12"/>
          <p:cNvSpPr>
            <a:spLocks noChangeArrowheads="1"/>
          </p:cNvSpPr>
          <p:nvPr/>
        </p:nvSpPr>
        <p:spPr bwMode="auto">
          <a:xfrm>
            <a:off x="1259632" y="517273"/>
            <a:ext cx="73197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tabLst/>
            </a:pPr>
            <a:r>
              <a:rPr kumimoji="0" lang="en-US" b="1" i="0" u="none" strike="noStrike" cap="none" normalizeH="0" baseline="0" dirty="0" err="1">
                <a:ln>
                  <a:noFill/>
                </a:ln>
                <a:solidFill>
                  <a:schemeClr val="tx1"/>
                </a:solidFill>
                <a:effectLst/>
                <a:latin typeface="Century Gothic" panose="020B0502020202020204" pitchFamily="34" charset="0"/>
                <a:ea typeface="Calibri" pitchFamily="34" charset="0"/>
                <a:cs typeface="Arial" pitchFamily="34" charset="0"/>
              </a:rPr>
              <a:t>Adquisición</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de</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a:t>
            </a:r>
            <a:r>
              <a:rPr kumimoji="0" lang="en-US" b="1" i="0" u="none" strike="noStrike" cap="none" normalizeH="0" dirty="0" err="1">
                <a:ln>
                  <a:noFill/>
                </a:ln>
                <a:solidFill>
                  <a:schemeClr val="tx1"/>
                </a:solidFill>
                <a:effectLst/>
                <a:latin typeface="Century Gothic" pitchFamily="34" charset="0"/>
                <a:ea typeface="Calibri" pitchFamily="34" charset="0"/>
                <a:cs typeface="Arial" pitchFamily="34" charset="0"/>
              </a:rPr>
              <a:t>insumos</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de </a:t>
            </a:r>
            <a:r>
              <a:rPr kumimoji="0" lang="en-US" b="1" i="0" u="none" strike="noStrike" cap="none" normalizeH="0" dirty="0" err="1">
                <a:ln>
                  <a:noFill/>
                </a:ln>
                <a:solidFill>
                  <a:schemeClr val="tx1"/>
                </a:solidFill>
                <a:effectLst/>
                <a:latin typeface="Century Gothic" pitchFamily="34" charset="0"/>
                <a:ea typeface="Calibri" pitchFamily="34" charset="0"/>
                <a:cs typeface="Arial" pitchFamily="34" charset="0"/>
              </a:rPr>
              <a:t>bioseguridad</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para el GAD </a:t>
            </a:r>
            <a:r>
              <a:rPr kumimoji="0" lang="en-US" b="1" i="0" u="none" strike="noStrike" cap="none" normalizeH="0" dirty="0" err="1">
                <a:ln>
                  <a:noFill/>
                </a:ln>
                <a:solidFill>
                  <a:schemeClr val="tx1"/>
                </a:solidFill>
                <a:effectLst/>
                <a:latin typeface="Century Gothic" pitchFamily="34" charset="0"/>
                <a:ea typeface="Calibri" pitchFamily="34" charset="0"/>
                <a:cs typeface="Arial" pitchFamily="34" charset="0"/>
              </a:rPr>
              <a:t>Parroquial</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y el INFOCENTRO</a:t>
            </a:r>
            <a:endParaRPr kumimoji="0" lang="en-US" sz="2000" b="1" i="0" u="none" strike="noStrike" cap="none" normalizeH="0" baseline="0" dirty="0">
              <a:ln>
                <a:noFill/>
              </a:ln>
              <a:solidFill>
                <a:schemeClr val="tx1"/>
              </a:solidFill>
              <a:effectLst/>
              <a:latin typeface="Century Gothic" panose="020B0502020202020204" pitchFamily="34" charset="0"/>
              <a:cs typeface="Arial" pitchFamily="34" charset="0"/>
            </a:endParaRPr>
          </a:p>
        </p:txBody>
      </p:sp>
      <p:sp>
        <p:nvSpPr>
          <p:cNvPr id="3" name="Marcador de pie de página 2"/>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3" name="Imagen 12" descr="C:\Users\Luis Cordero Vega\Desktop\ADMINISTRACION 2019-2023\Fotos\2020\Emergecia Sanitaria\IMG_2489.JPG"/>
          <p:cNvPicPr/>
          <p:nvPr/>
        </p:nvPicPr>
        <p:blipFill rotWithShape="1">
          <a:blip r:embed="rId3" cstate="print">
            <a:extLst>
              <a:ext uri="{28A0092B-C50C-407E-A947-70E740481C1C}">
                <a14:useLocalDpi xmlns:a14="http://schemas.microsoft.com/office/drawing/2010/main" val="0"/>
              </a:ext>
            </a:extLst>
          </a:blip>
          <a:srcRect l="11487"/>
          <a:stretch/>
        </p:blipFill>
        <p:spPr bwMode="auto">
          <a:xfrm>
            <a:off x="189646" y="3813566"/>
            <a:ext cx="2870186" cy="2055003"/>
          </a:xfrm>
          <a:prstGeom prst="rect">
            <a:avLst/>
          </a:prstGeom>
          <a:noFill/>
          <a:ln>
            <a:noFill/>
          </a:ln>
          <a:extLst>
            <a:ext uri="{53640926-AAD7-44D8-BBD7-CCE9431645EC}">
              <a14:shadowObscured xmlns:a14="http://schemas.microsoft.com/office/drawing/2010/main"/>
            </a:ext>
          </a:extLst>
        </p:spPr>
      </p:pic>
      <p:pic>
        <p:nvPicPr>
          <p:cNvPr id="21" name="Imagen 20" descr="C:\Users\Luis Cordero Vega\Desktop\ADMINISTRACION 2019-2023\Fotos\2020\Emergecia Sanitaria\IMG_248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7204" y="1713753"/>
            <a:ext cx="2860402" cy="1964054"/>
          </a:xfrm>
          <a:prstGeom prst="rect">
            <a:avLst/>
          </a:prstGeom>
          <a:noFill/>
          <a:ln>
            <a:noFill/>
          </a:ln>
        </p:spPr>
      </p:pic>
      <p:pic>
        <p:nvPicPr>
          <p:cNvPr id="22" name="Imagen 21" descr="C:\Users\Luis Cordero Vega\Desktop\ADMINISTRACION 2019-2023\Fotos\2020\Emergecia Sanitaria\95606490_252573855931436_8409810883445784576_n.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4019" y="3813566"/>
            <a:ext cx="2009006" cy="2055003"/>
          </a:xfrm>
          <a:prstGeom prst="rect">
            <a:avLst/>
          </a:prstGeom>
          <a:noFill/>
          <a:ln>
            <a:noFill/>
          </a:ln>
        </p:spPr>
      </p:pic>
      <p:pic>
        <p:nvPicPr>
          <p:cNvPr id="25" name="Imagen 24" descr="C:\Users\Luis Cordero Vega\Desktop\ADMINISTRACION 2019-2023\Fotos\2020\Emergecia Sanitaria\IMG_2486.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6163" y="1694451"/>
            <a:ext cx="2688590" cy="1964054"/>
          </a:xfrm>
          <a:prstGeom prst="rect">
            <a:avLst/>
          </a:prstGeom>
          <a:noFill/>
          <a:ln>
            <a:noFill/>
          </a:ln>
        </p:spPr>
      </p:pic>
      <p:pic>
        <p:nvPicPr>
          <p:cNvPr id="26" name="Imagen 25" descr="C:\Users\Luis Cordero Vega\Desktop\ADMINISTRACION 2019-2023\Fotos\2020\Entrega insumos infocentro\IMG_2827.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646" y="1720327"/>
            <a:ext cx="2934554" cy="1964053"/>
          </a:xfrm>
          <a:prstGeom prst="rect">
            <a:avLst/>
          </a:prstGeom>
          <a:noFill/>
          <a:ln>
            <a:noFill/>
          </a:ln>
        </p:spPr>
      </p:pic>
      <p:pic>
        <p:nvPicPr>
          <p:cNvPr id="28" name="Imagen 27" descr="C:\Users\Luis Cordero Vega\Desktop\ADMINISTRACION 2019-2023\Fotos\2020\Entrega insumos infocentro\IMG_2832.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79832" y="3790013"/>
            <a:ext cx="3524921" cy="2055003"/>
          </a:xfrm>
          <a:prstGeom prst="rect">
            <a:avLst/>
          </a:prstGeom>
          <a:noFill/>
          <a:ln>
            <a:noFill/>
          </a:ln>
        </p:spPr>
      </p:pic>
    </p:spTree>
    <p:extLst>
      <p:ext uri="{BB962C8B-B14F-4D97-AF65-F5344CB8AC3E}">
        <p14:creationId xmlns:p14="http://schemas.microsoft.com/office/powerpoint/2010/main" val="2929914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609408" rIns="1091856" bIns="177744" numCol="1" anchor="ctr" anchorCtr="0" compatLnSpc="1">
            <a:prstTxWarp prst="textNoShape">
              <a:avLst/>
            </a:prstTxWarp>
            <a:spAutoFit/>
          </a:bodyPr>
          <a:lstStyle/>
          <a:p>
            <a:endParaRPr lang="es-EC"/>
          </a:p>
        </p:txBody>
      </p:sp>
      <p:sp>
        <p:nvSpPr>
          <p:cNvPr id="9" name="Rectangle 12"/>
          <p:cNvSpPr>
            <a:spLocks noChangeArrowheads="1"/>
          </p:cNvSpPr>
          <p:nvPr/>
        </p:nvSpPr>
        <p:spPr bwMode="auto">
          <a:xfrm>
            <a:off x="1109148" y="352934"/>
            <a:ext cx="77517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tabLst/>
            </a:pPr>
            <a:r>
              <a:rPr lang="en-US" b="1" dirty="0" err="1">
                <a:latin typeface="Century Gothic" pitchFamily="34" charset="0"/>
                <a:ea typeface="Calibri" pitchFamily="34" charset="0"/>
                <a:cs typeface="Arial" pitchFamily="34" charset="0"/>
              </a:rPr>
              <a:t>Gestión</a:t>
            </a:r>
            <a:r>
              <a:rPr lang="en-US" b="1" dirty="0">
                <a:latin typeface="Century Gothic" pitchFamily="34" charset="0"/>
                <a:ea typeface="Calibri" pitchFamily="34" charset="0"/>
                <a:cs typeface="Arial" pitchFamily="34" charset="0"/>
              </a:rPr>
              <a:t> con las </a:t>
            </a:r>
            <a:r>
              <a:rPr lang="en-US" b="1" dirty="0" err="1">
                <a:latin typeface="Century Gothic" pitchFamily="34" charset="0"/>
                <a:ea typeface="Calibri" pitchFamily="34" charset="0"/>
                <a:cs typeface="Arial" pitchFamily="34" charset="0"/>
              </a:rPr>
              <a:t>Instituciones</a:t>
            </a:r>
            <a:r>
              <a:rPr lang="en-US" b="1" dirty="0">
                <a:latin typeface="Century Gothic" pitchFamily="34" charset="0"/>
                <a:ea typeface="Calibri" pitchFamily="34" charset="0"/>
                <a:cs typeface="Arial" pitchFamily="34" charset="0"/>
              </a:rPr>
              <a:t> </a:t>
            </a:r>
            <a:r>
              <a:rPr lang="en-US" b="1" dirty="0" err="1">
                <a:latin typeface="Century Gothic" pitchFamily="34" charset="0"/>
                <a:ea typeface="Calibri" pitchFamily="34" charset="0"/>
                <a:cs typeface="Arial" pitchFamily="34" charset="0"/>
              </a:rPr>
              <a:t>correspondientes</a:t>
            </a:r>
            <a:r>
              <a:rPr lang="en-US" b="1" dirty="0">
                <a:latin typeface="Century Gothic" pitchFamily="34" charset="0"/>
                <a:ea typeface="Calibri" pitchFamily="34" charset="0"/>
                <a:cs typeface="Arial" pitchFamily="34" charset="0"/>
              </a:rPr>
              <a:t> para la </a:t>
            </a:r>
            <a:r>
              <a:rPr lang="en-US" b="1" dirty="0" err="1">
                <a:latin typeface="Century Gothic" pitchFamily="34" charset="0"/>
                <a:ea typeface="Calibri" pitchFamily="34" charset="0"/>
                <a:cs typeface="Arial" pitchFamily="34" charset="0"/>
              </a:rPr>
              <a:t>a</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plicación</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de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pruebas</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rápidas</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para</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a:t>
            </a:r>
            <a:r>
              <a:rPr kumimoji="0" lang="en-US" b="1" i="0" u="none" strike="noStrike" cap="none" normalizeH="0" dirty="0" err="1">
                <a:ln>
                  <a:noFill/>
                </a:ln>
                <a:solidFill>
                  <a:schemeClr val="tx1"/>
                </a:solidFill>
                <a:effectLst/>
                <a:latin typeface="Century Gothic" pitchFamily="34" charset="0"/>
                <a:ea typeface="Calibri" pitchFamily="34" charset="0"/>
                <a:cs typeface="Arial" pitchFamily="34" charset="0"/>
              </a:rPr>
              <a:t>detectar</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la </a:t>
            </a:r>
            <a:r>
              <a:rPr kumimoji="0" lang="en-US" b="1" i="0" u="none" strike="noStrike" cap="none" normalizeH="0" dirty="0" err="1">
                <a:ln>
                  <a:noFill/>
                </a:ln>
                <a:solidFill>
                  <a:schemeClr val="tx1"/>
                </a:solidFill>
                <a:effectLst/>
                <a:latin typeface="Century Gothic" pitchFamily="34" charset="0"/>
                <a:ea typeface="Calibri" pitchFamily="34" charset="0"/>
                <a:cs typeface="Arial" pitchFamily="34" charset="0"/>
              </a:rPr>
              <a:t>presencia</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del virus </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COVID 19</a:t>
            </a:r>
            <a:endParaRPr kumimoji="0" lang="en-US" sz="2000" b="1" i="0" u="none" strike="noStrike" cap="none" normalizeH="0" baseline="0" dirty="0">
              <a:ln>
                <a:noFill/>
              </a:ln>
              <a:solidFill>
                <a:schemeClr val="tx1"/>
              </a:solidFill>
              <a:effectLst/>
              <a:latin typeface="Arial" pitchFamily="34" charset="0"/>
              <a:cs typeface="Arial" pitchFamily="34" charset="0"/>
            </a:endParaRPr>
          </a:p>
        </p:txBody>
      </p:sp>
      <p:sp>
        <p:nvSpPr>
          <p:cNvPr id="3" name="Marcador de pie de página 2"/>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7" name="Imagen 16" descr="C:\Users\Luis Cordero Vega\Desktop\ADMINISTRACION 2019-2023\Fotos\2020\Pruebas Rapidas\IMG_529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357004" y="1671914"/>
            <a:ext cx="2362200" cy="2070514"/>
          </a:xfrm>
          <a:prstGeom prst="rect">
            <a:avLst/>
          </a:prstGeom>
          <a:noFill/>
          <a:ln>
            <a:noFill/>
          </a:ln>
        </p:spPr>
      </p:pic>
      <p:pic>
        <p:nvPicPr>
          <p:cNvPr id="18" name="Imagen 17" descr="C:\Users\Luis Cordero Vega\Desktop\ADMINISTRACION 2019-2023\Fotos\2020\Pruebas Rapidas\IMG_529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49712" y="4263099"/>
            <a:ext cx="2400300" cy="2099858"/>
          </a:xfrm>
          <a:prstGeom prst="rect">
            <a:avLst/>
          </a:prstGeom>
          <a:noFill/>
          <a:ln>
            <a:noFill/>
          </a:ln>
        </p:spPr>
      </p:pic>
      <p:pic>
        <p:nvPicPr>
          <p:cNvPr id="19" name="Imagen 18" descr="C:\Users\Luis Cordero Vega\Desktop\ADMINISTRACION 2019-2023\Fotos\2020\Pruebas Rapidas\IMG_529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6353853" y="4181541"/>
            <a:ext cx="2365375" cy="2070513"/>
          </a:xfrm>
          <a:prstGeom prst="rect">
            <a:avLst/>
          </a:prstGeom>
          <a:noFill/>
          <a:ln>
            <a:noFill/>
          </a:ln>
        </p:spPr>
      </p:pic>
      <p:pic>
        <p:nvPicPr>
          <p:cNvPr id="20" name="Imagen 19" descr="C:\Users\Luis Cordero Vega\Desktop\ADMINISTRACION 2019-2023\Fotos\2020\Pruebas Rapidas\IMG_5293.JPG"/>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3206819" y="2581139"/>
            <a:ext cx="2730361" cy="2540955"/>
          </a:xfrm>
          <a:prstGeom prst="rect">
            <a:avLst/>
          </a:prstGeom>
          <a:noFill/>
          <a:ln>
            <a:noFill/>
          </a:ln>
        </p:spPr>
      </p:pic>
      <p:pic>
        <p:nvPicPr>
          <p:cNvPr id="29" name="Imagen 28" descr="C:\Users\Luis Cordero Vega\Desktop\ADMINISTRACION 2019-2023\Fotos\2020\Pruebas Rapidas\IMG_5289.JPG"/>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449712" y="1716601"/>
            <a:ext cx="2400301" cy="2099859"/>
          </a:xfrm>
          <a:prstGeom prst="rect">
            <a:avLst/>
          </a:prstGeom>
          <a:noFill/>
          <a:ln>
            <a:noFill/>
          </a:ln>
        </p:spPr>
      </p:pic>
    </p:spTree>
    <p:extLst>
      <p:ext uri="{BB962C8B-B14F-4D97-AF65-F5344CB8AC3E}">
        <p14:creationId xmlns:p14="http://schemas.microsoft.com/office/powerpoint/2010/main" val="1996629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609408" rIns="1091856" bIns="177744" numCol="1" anchor="ctr" anchorCtr="0" compatLnSpc="1">
            <a:prstTxWarp prst="textNoShape">
              <a:avLst/>
            </a:prstTxWarp>
            <a:spAutoFit/>
          </a:bodyPr>
          <a:lstStyle/>
          <a:p>
            <a:endParaRPr lang="es-EC"/>
          </a:p>
        </p:txBody>
      </p:sp>
      <p:sp>
        <p:nvSpPr>
          <p:cNvPr id="6" name="Freeform 10"/>
          <p:cNvSpPr>
            <a:spLocks/>
          </p:cNvSpPr>
          <p:nvPr/>
        </p:nvSpPr>
        <p:spPr bwMode="auto">
          <a:xfrm>
            <a:off x="3339884" y="2711170"/>
            <a:ext cx="0" cy="1343649"/>
          </a:xfrm>
          <a:custGeom>
            <a:avLst/>
            <a:gdLst>
              <a:gd name="T0" fmla="+- 0 3926 3926"/>
              <a:gd name="T1" fmla="*/ 3926 h 3276"/>
              <a:gd name="T2" fmla="+- 0 7202 3926"/>
              <a:gd name="T3" fmla="*/ 7202 h 3276"/>
            </a:gdLst>
            <a:ahLst/>
            <a:cxnLst>
              <a:cxn ang="0">
                <a:pos x="0" y="T1"/>
              </a:cxn>
              <a:cxn ang="0">
                <a:pos x="0" y="T3"/>
              </a:cxn>
            </a:cxnLst>
            <a:rect l="0" t="0" r="r" b="b"/>
            <a:pathLst>
              <a:path h="3276">
                <a:moveTo>
                  <a:pt x="0" y="0"/>
                </a:moveTo>
                <a:lnTo>
                  <a:pt x="0" y="3276"/>
                </a:lnTo>
              </a:path>
            </a:pathLst>
          </a:custGeom>
          <a:noFill/>
          <a:ln w="444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9" name="Rectangle 12"/>
          <p:cNvSpPr>
            <a:spLocks noChangeArrowheads="1"/>
          </p:cNvSpPr>
          <p:nvPr/>
        </p:nvSpPr>
        <p:spPr bwMode="auto">
          <a:xfrm>
            <a:off x="996690" y="352934"/>
            <a:ext cx="77517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tabLst/>
            </a:pP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Coordinación</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y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transporte</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para </a:t>
            </a:r>
            <a:r>
              <a:rPr lang="en-US" b="1" dirty="0" err="1">
                <a:latin typeface="Century Gothic" pitchFamily="34" charset="0"/>
                <a:ea typeface="Calibri" pitchFamily="34" charset="0"/>
                <a:cs typeface="Arial" pitchFamily="34" charset="0"/>
              </a:rPr>
              <a:t>e</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ntrega</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de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raciones</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alimentos</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población</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vulnerable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en</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articulación</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con la </a:t>
            </a: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Prefectura</a:t>
            </a:r>
            <a:r>
              <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rPr>
              <a:t> del Azuay</a:t>
            </a:r>
            <a:endParaRPr kumimoji="0" lang="en-US" sz="2000" b="1" i="0" u="none" strike="noStrike" cap="none" normalizeH="0" baseline="0" dirty="0">
              <a:ln>
                <a:noFill/>
              </a:ln>
              <a:solidFill>
                <a:schemeClr val="tx1"/>
              </a:solidFill>
              <a:effectLst/>
              <a:latin typeface="Arial" pitchFamily="34" charset="0"/>
              <a:cs typeface="Arial" pitchFamily="34" charset="0"/>
            </a:endParaRPr>
          </a:p>
        </p:txBody>
      </p:sp>
      <p:sp>
        <p:nvSpPr>
          <p:cNvPr id="3" name="Marcador de pie de página 2"/>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6" name="Imagen 15" descr="C:\Users\Luis Cordero Vega\Desktop\ADMINISTRACION 2019-2023\Fotos\2020\Entrega Kits de alimentos prefectura\IURW043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966" y="1675468"/>
            <a:ext cx="2556795" cy="2014355"/>
          </a:xfrm>
          <a:prstGeom prst="rect">
            <a:avLst/>
          </a:prstGeom>
          <a:noFill/>
          <a:ln>
            <a:noFill/>
          </a:ln>
        </p:spPr>
      </p:pic>
      <p:pic>
        <p:nvPicPr>
          <p:cNvPr id="17" name="Imagen 16" descr="C:\Users\Luis Cordero Vega\Desktop\ADMINISTRACION 2019-2023\Fotos\2020\Entrega Kits de alimentos prefectura\BRPL098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7094" y="1640791"/>
            <a:ext cx="2664107" cy="1956310"/>
          </a:xfrm>
          <a:prstGeom prst="rect">
            <a:avLst/>
          </a:prstGeom>
          <a:noFill/>
          <a:ln>
            <a:noFill/>
          </a:ln>
        </p:spPr>
      </p:pic>
      <p:pic>
        <p:nvPicPr>
          <p:cNvPr id="18" name="Imagen 17" descr="C:\Users\Luis Cordero Vega\Desktop\ADMINISTRACION 2019-2023\Fotos\2020\Entrega Kits de alimentos prefectura\MRBH4850.JPG"/>
          <p:cNvPicPr/>
          <p:nvPr/>
        </p:nvPicPr>
        <p:blipFill rotWithShape="1">
          <a:blip r:embed="rId5" cstate="print">
            <a:extLst>
              <a:ext uri="{28A0092B-C50C-407E-A947-70E740481C1C}">
                <a14:useLocalDpi xmlns:a14="http://schemas.microsoft.com/office/drawing/2010/main" val="0"/>
              </a:ext>
            </a:extLst>
          </a:blip>
          <a:srcRect l="4185"/>
          <a:stretch/>
        </p:blipFill>
        <p:spPr bwMode="auto">
          <a:xfrm>
            <a:off x="2903503" y="2568010"/>
            <a:ext cx="3084830" cy="2301150"/>
          </a:xfrm>
          <a:prstGeom prst="rect">
            <a:avLst/>
          </a:prstGeom>
          <a:noFill/>
          <a:ln>
            <a:noFill/>
          </a:ln>
          <a:extLst>
            <a:ext uri="{53640926-AAD7-44D8-BBD7-CCE9431645EC}">
              <a14:shadowObscured xmlns:a14="http://schemas.microsoft.com/office/drawing/2010/main"/>
            </a:ext>
          </a:extLst>
        </p:spPr>
      </p:pic>
      <p:pic>
        <p:nvPicPr>
          <p:cNvPr id="19" name="Imagen 18" descr="C:\Users\Luis Cordero Vega\Desktop\ADMINISTRACION 2019-2023\Fotos\2020\Entrega Kits de alimentos prefectura\QGRP9826.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696" y="4437113"/>
            <a:ext cx="2425065" cy="1919238"/>
          </a:xfrm>
          <a:prstGeom prst="rect">
            <a:avLst/>
          </a:prstGeom>
          <a:noFill/>
          <a:ln>
            <a:noFill/>
          </a:ln>
        </p:spPr>
      </p:pic>
      <p:pic>
        <p:nvPicPr>
          <p:cNvPr id="20" name="Imagen 19" descr="C:\Users\Luis Cordero Vega\Desktop\ADMINISTRACION 2019-2023\Fotos\2020\Entrega Kits de alimentos prefectura\LKSR3188.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33661" y="4437113"/>
            <a:ext cx="2664107" cy="1956310"/>
          </a:xfrm>
          <a:prstGeom prst="rect">
            <a:avLst/>
          </a:prstGeom>
          <a:noFill/>
          <a:ln>
            <a:noFill/>
          </a:ln>
        </p:spPr>
      </p:pic>
    </p:spTree>
    <p:extLst>
      <p:ext uri="{BB962C8B-B14F-4D97-AF65-F5344CB8AC3E}">
        <p14:creationId xmlns:p14="http://schemas.microsoft.com/office/powerpoint/2010/main" val="2247887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609408" rIns="1091856" bIns="177744" numCol="1" anchor="ctr" anchorCtr="0" compatLnSpc="1">
            <a:prstTxWarp prst="textNoShape">
              <a:avLst/>
            </a:prstTxWarp>
            <a:spAutoFit/>
          </a:bodyPr>
          <a:lstStyle/>
          <a:p>
            <a:endParaRPr lang="es-EC"/>
          </a:p>
        </p:txBody>
      </p:sp>
      <p:sp>
        <p:nvSpPr>
          <p:cNvPr id="9" name="Rectangle 12"/>
          <p:cNvSpPr>
            <a:spLocks noChangeArrowheads="1"/>
          </p:cNvSpPr>
          <p:nvPr/>
        </p:nvSpPr>
        <p:spPr bwMode="auto">
          <a:xfrm>
            <a:off x="975867" y="404919"/>
            <a:ext cx="77517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tabLst/>
            </a:pPr>
            <a:r>
              <a:rPr kumimoji="0" lang="en-US"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Creación</a:t>
            </a:r>
            <a:r>
              <a:rPr kumimoji="0" lang="en-US" b="1" i="0" u="none" strike="noStrike" cap="none" normalizeH="0" dirty="0">
                <a:ln>
                  <a:noFill/>
                </a:ln>
                <a:solidFill>
                  <a:schemeClr val="tx1"/>
                </a:solidFill>
                <a:effectLst/>
                <a:latin typeface="Century Gothic" pitchFamily="34" charset="0"/>
                <a:ea typeface="Calibri" pitchFamily="34" charset="0"/>
                <a:cs typeface="Arial" pitchFamily="34" charset="0"/>
              </a:rPr>
              <a:t> del Mercado </a:t>
            </a:r>
            <a:r>
              <a:rPr kumimoji="0" lang="en-US" b="1" i="0" u="none" strike="noStrike" cap="none" normalizeH="0" dirty="0" err="1">
                <a:ln>
                  <a:noFill/>
                </a:ln>
                <a:solidFill>
                  <a:schemeClr val="tx1"/>
                </a:solidFill>
                <a:effectLst/>
                <a:latin typeface="Century Gothic" pitchFamily="34" charset="0"/>
                <a:ea typeface="Calibri" pitchFamily="34" charset="0"/>
                <a:cs typeface="Arial" pitchFamily="34" charset="0"/>
              </a:rPr>
              <a:t>Parroquial</a:t>
            </a:r>
            <a:endParaRPr kumimoji="0" lang="en-US" sz="2000" b="1" i="0" u="none" strike="noStrike" cap="none" normalizeH="0" baseline="0" dirty="0">
              <a:ln>
                <a:noFill/>
              </a:ln>
              <a:solidFill>
                <a:schemeClr val="tx1"/>
              </a:solidFill>
              <a:effectLst/>
              <a:latin typeface="Arial" pitchFamily="34" charset="0"/>
              <a:cs typeface="Arial" pitchFamily="34" charset="0"/>
            </a:endParaRPr>
          </a:p>
        </p:txBody>
      </p:sp>
      <p:sp>
        <p:nvSpPr>
          <p:cNvPr id="3" name="Marcador de pie de página 2"/>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13" name="Imagen 12" descr="C:\Users\Luis Cordero Vega\Desktop\ADMINISTRACION 2019-2023\Fotos\2020\Feria 24-07-2020\MWYI656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88" y="3956440"/>
            <a:ext cx="3053409" cy="2014220"/>
          </a:xfrm>
          <a:prstGeom prst="rect">
            <a:avLst/>
          </a:prstGeom>
          <a:noFill/>
          <a:ln>
            <a:noFill/>
          </a:ln>
        </p:spPr>
      </p:pic>
      <p:pic>
        <p:nvPicPr>
          <p:cNvPr id="14" name="Imagen 13" descr="C:\Users\Luis Cordero Vega\Desktop\ADMINISTRACION 2019-2023\Fotos\2020\Feria 24-07-2020\IMG_354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3933056"/>
            <a:ext cx="3303104" cy="2014220"/>
          </a:xfrm>
          <a:prstGeom prst="rect">
            <a:avLst/>
          </a:prstGeom>
          <a:noFill/>
          <a:ln>
            <a:noFill/>
          </a:ln>
        </p:spPr>
      </p:pic>
      <p:pic>
        <p:nvPicPr>
          <p:cNvPr id="15" name="Imagen 14" descr="C:\Users\Luis Cordero Vega\Desktop\ADMINISTRACION 2019-2023\Fotos\2020\Feria 24-07-2020\IMG_3538.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3441" y="1451412"/>
            <a:ext cx="1702209" cy="2310963"/>
          </a:xfrm>
          <a:prstGeom prst="rect">
            <a:avLst/>
          </a:prstGeom>
          <a:noFill/>
          <a:ln>
            <a:noFill/>
          </a:ln>
        </p:spPr>
      </p:pic>
      <p:pic>
        <p:nvPicPr>
          <p:cNvPr id="21" name="Imagen 20" descr="C:\Users\Luis Cordero Vega\Desktop\ADMINISTRACION 2019-2023\Fotos\2020\Feria 24-07-2020\IMG_354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489" y="1474257"/>
            <a:ext cx="1501183" cy="2314783"/>
          </a:xfrm>
          <a:prstGeom prst="rect">
            <a:avLst/>
          </a:prstGeom>
          <a:noFill/>
          <a:ln>
            <a:noFill/>
          </a:ln>
        </p:spPr>
      </p:pic>
      <p:pic>
        <p:nvPicPr>
          <p:cNvPr id="22" name="Imagen 21" descr="C:\Users\Luis Cordero Vega\Desktop\ADMINISTRACION 2019-2023\Fotos\2020\Feria 24-07-2020\IMG_3541.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8924" y="1477829"/>
            <a:ext cx="1720205" cy="2311211"/>
          </a:xfrm>
          <a:prstGeom prst="rect">
            <a:avLst/>
          </a:prstGeom>
          <a:noFill/>
          <a:ln>
            <a:noFill/>
          </a:ln>
        </p:spPr>
      </p:pic>
      <p:pic>
        <p:nvPicPr>
          <p:cNvPr id="23" name="Imagen 22" descr="C:\Users\Luis Cordero Vega\Desktop\ADMINISTRACION 2019-2023\Fotos\2020\Feria 24-07-2020\IMG_353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58855" y="3944748"/>
            <a:ext cx="2306308" cy="1990836"/>
          </a:xfrm>
          <a:prstGeom prst="rect">
            <a:avLst/>
          </a:prstGeom>
          <a:noFill/>
          <a:ln>
            <a:noFill/>
          </a:ln>
        </p:spPr>
      </p:pic>
      <p:pic>
        <p:nvPicPr>
          <p:cNvPr id="24" name="Imagen 23" descr="C:\Users\Luis Cordero Vega\Desktop\ADMINISTRACION 2019-2023\Fotos\2020\Feria 24-07-2020\IMG_3536.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35019" y="1420183"/>
            <a:ext cx="1720205" cy="2342192"/>
          </a:xfrm>
          <a:prstGeom prst="rect">
            <a:avLst/>
          </a:prstGeom>
          <a:noFill/>
          <a:ln>
            <a:noFill/>
          </a:ln>
        </p:spPr>
      </p:pic>
      <p:pic>
        <p:nvPicPr>
          <p:cNvPr id="25" name="Imagen 24" descr="C:\Users\Luis Cordero Vega\Desktop\ADMINISTRACION 2019-2023\Fotos\2020\Feria 24-07-2020\IMG_3537.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51907" y="1458480"/>
            <a:ext cx="1720205" cy="2330560"/>
          </a:xfrm>
          <a:prstGeom prst="rect">
            <a:avLst/>
          </a:prstGeom>
          <a:noFill/>
          <a:ln>
            <a:noFill/>
          </a:ln>
        </p:spPr>
      </p:pic>
    </p:spTree>
    <p:extLst>
      <p:ext uri="{BB962C8B-B14F-4D97-AF65-F5344CB8AC3E}">
        <p14:creationId xmlns:p14="http://schemas.microsoft.com/office/powerpoint/2010/main" val="39905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546585" y="235124"/>
            <a:ext cx="6899646" cy="523220"/>
          </a:xfrm>
          <a:prstGeom prst="rect">
            <a:avLst/>
          </a:prstGeom>
        </p:spPr>
        <p:txBody>
          <a:bodyPr wrap="none">
            <a:spAutoFit/>
          </a:bodyPr>
          <a:lstStyle/>
          <a:p>
            <a:r>
              <a:rPr lang="es-EC" sz="2800" b="1" dirty="0">
                <a:solidFill>
                  <a:srgbClr val="00B050"/>
                </a:solidFill>
                <a:latin typeface="Century Gothic" pitchFamily="34" charset="0"/>
              </a:rPr>
              <a:t>EJE Nro. 3: ASENTAMIENTOS HUMANOS </a:t>
            </a:r>
          </a:p>
        </p:txBody>
      </p:sp>
      <p:sp>
        <p:nvSpPr>
          <p:cNvPr id="9" name="Rectangle 2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939504" rIns="1091856" bIns="177744" numCol="1" anchor="ctr" anchorCtr="0" compatLnSpc="1">
            <a:prstTxWarp prst="textNoShape">
              <a:avLst/>
            </a:prstTxWarp>
            <a:spAutoFit/>
          </a:bodyPr>
          <a:lstStyle/>
          <a:p>
            <a:endParaRPr lang="es-EC"/>
          </a:p>
        </p:txBody>
      </p:sp>
      <p:sp>
        <p:nvSpPr>
          <p:cNvPr id="11" name="Rectangle 24"/>
          <p:cNvSpPr>
            <a:spLocks noChangeArrowheads="1"/>
          </p:cNvSpPr>
          <p:nvPr/>
        </p:nvSpPr>
        <p:spPr bwMode="auto">
          <a:xfrm>
            <a:off x="0" y="393413"/>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sz="1400" b="0" i="0" u="none" strike="noStrike" cap="none" normalizeH="0" baseline="0" dirty="0">
                <a:ln>
                  <a:noFill/>
                </a:ln>
                <a:solidFill>
                  <a:schemeClr val="tx1"/>
                </a:solidFill>
                <a:effectLst/>
                <a:latin typeface="Arial" pitchFamily="34" charset="0"/>
                <a:ea typeface="Calibri" pitchFamily="34" charset="0"/>
                <a:cs typeface="Arial" pitchFamily="34" charset="0"/>
              </a:rPr>
            </a:b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2" name="11 Rectángulo"/>
          <p:cNvSpPr/>
          <p:nvPr/>
        </p:nvSpPr>
        <p:spPr>
          <a:xfrm>
            <a:off x="1631364" y="842771"/>
            <a:ext cx="7632848" cy="369332"/>
          </a:xfrm>
          <a:prstGeom prst="rect">
            <a:avLst/>
          </a:prstGeom>
        </p:spPr>
        <p:txBody>
          <a:bodyPr wrap="square">
            <a:spAutoFit/>
          </a:bodyPr>
          <a:lstStyle/>
          <a:p>
            <a:pPr lvl="0" fontAlgn="base">
              <a:spcBef>
                <a:spcPct val="0"/>
              </a:spcBef>
              <a:spcAft>
                <a:spcPct val="0"/>
              </a:spcAft>
            </a:pPr>
            <a:r>
              <a:rPr lang="en-US" b="1" dirty="0" err="1">
                <a:latin typeface="Century Gothic" pitchFamily="34" charset="0"/>
                <a:ea typeface="Calibri" pitchFamily="34" charset="0"/>
                <a:cs typeface="Arial" pitchFamily="34" charset="0"/>
              </a:rPr>
              <a:t>Mejoramiento</a:t>
            </a:r>
            <a:r>
              <a:rPr lang="en-US" b="1" dirty="0">
                <a:latin typeface="Century Gothic" pitchFamily="34" charset="0"/>
                <a:ea typeface="Calibri" pitchFamily="34" charset="0"/>
                <a:cs typeface="Arial" pitchFamily="34" charset="0"/>
              </a:rPr>
              <a:t> del Cementerio </a:t>
            </a:r>
            <a:r>
              <a:rPr lang="en-US" b="1" dirty="0" err="1">
                <a:latin typeface="Century Gothic" pitchFamily="34" charset="0"/>
                <a:ea typeface="Calibri" pitchFamily="34" charset="0"/>
                <a:cs typeface="Arial" pitchFamily="34" charset="0"/>
              </a:rPr>
              <a:t>Parroquial</a:t>
            </a:r>
            <a:r>
              <a:rPr lang="en-US" b="1" dirty="0">
                <a:latin typeface="Century Gothic" pitchFamily="34" charset="0"/>
                <a:ea typeface="Calibri" pitchFamily="34" charset="0"/>
                <a:cs typeface="Arial" pitchFamily="34" charset="0"/>
              </a:rPr>
              <a:t>, Segunda Etapa</a:t>
            </a:r>
            <a:endParaRPr kumimoji="0" lang="en-US" b="1" i="0" u="none" strike="noStrike" cap="none" normalizeH="0" baseline="0" dirty="0">
              <a:ln>
                <a:noFill/>
              </a:ln>
              <a:solidFill>
                <a:schemeClr val="tx1"/>
              </a:solidFill>
              <a:effectLst/>
              <a:latin typeface="Century Gothic" pitchFamily="34" charset="0"/>
              <a:ea typeface="Calibri" pitchFamily="34" charset="0"/>
              <a:cs typeface="Arial" pitchFamily="34" charset="0"/>
            </a:endParaRPr>
          </a:p>
        </p:txBody>
      </p:sp>
      <p:sp>
        <p:nvSpPr>
          <p:cNvPr id="15" name="2 Marcador de contenido"/>
          <p:cNvSpPr txBox="1">
            <a:spLocks/>
          </p:cNvSpPr>
          <p:nvPr/>
        </p:nvSpPr>
        <p:spPr>
          <a:xfrm>
            <a:off x="3244111" y="1348422"/>
            <a:ext cx="3744416" cy="43204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EC" sz="1800" b="1" dirty="0">
                <a:solidFill>
                  <a:schemeClr val="tx1"/>
                </a:solidFill>
                <a:latin typeface="Century Gothic" pitchFamily="34" charset="0"/>
              </a:rPr>
              <a:t>INVERSIÓN: $ 7.280,00</a:t>
            </a:r>
          </a:p>
        </p:txBody>
      </p:sp>
      <p:sp>
        <p:nvSpPr>
          <p:cNvPr id="4" name="Marcador de pie de página 3"/>
          <p:cNvSpPr>
            <a:spLocks noGrp="1"/>
          </p:cNvSpPr>
          <p:nvPr>
            <p:ph type="ftr" sz="quarter" idx="11"/>
          </p:nvPr>
        </p:nvSpPr>
        <p:spPr>
          <a:xfrm>
            <a:off x="2905363" y="6309440"/>
            <a:ext cx="2895600" cy="365125"/>
          </a:xfrm>
        </p:spPr>
        <p:txBody>
          <a:bodyPr/>
          <a:lstStyle/>
          <a:p>
            <a:r>
              <a:rPr lang="es-EC" dirty="0">
                <a:latin typeface="Century Gothic" panose="020B0502020202020204" pitchFamily="34" charset="0"/>
              </a:rPr>
              <a:t>ADMINISTRACIÓN 2019-2023</a:t>
            </a:r>
          </a:p>
        </p:txBody>
      </p:sp>
      <p:pic>
        <p:nvPicPr>
          <p:cNvPr id="16" name="Imagen 15">
            <a:extLst>
              <a:ext uri="{FF2B5EF4-FFF2-40B4-BE49-F238E27FC236}">
                <a16:creationId xmlns:a16="http://schemas.microsoft.com/office/drawing/2014/main" id="{108CFD68-EB6F-48FA-B0AB-5C96D863980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8587" y="4137749"/>
            <a:ext cx="2400300" cy="1998341"/>
          </a:xfrm>
          <a:prstGeom prst="rect">
            <a:avLst/>
          </a:prstGeom>
          <a:noFill/>
          <a:ln>
            <a:noFill/>
          </a:ln>
        </p:spPr>
      </p:pic>
      <p:pic>
        <p:nvPicPr>
          <p:cNvPr id="17" name="Imagen 16">
            <a:extLst>
              <a:ext uri="{FF2B5EF4-FFF2-40B4-BE49-F238E27FC236}">
                <a16:creationId xmlns:a16="http://schemas.microsoft.com/office/drawing/2014/main" id="{1353D0A4-9F12-4629-B2AC-98A324AD31A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0963" y="2068982"/>
            <a:ext cx="2990850" cy="1795145"/>
          </a:xfrm>
          <a:prstGeom prst="rect">
            <a:avLst/>
          </a:prstGeom>
          <a:noFill/>
          <a:ln>
            <a:noFill/>
          </a:ln>
        </p:spPr>
      </p:pic>
      <p:pic>
        <p:nvPicPr>
          <p:cNvPr id="19" name="Imagen 18">
            <a:extLst>
              <a:ext uri="{FF2B5EF4-FFF2-40B4-BE49-F238E27FC236}">
                <a16:creationId xmlns:a16="http://schemas.microsoft.com/office/drawing/2014/main" id="{0852A9A4-DF6F-4C3C-AB4E-4AD7FD6A0E6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8587" y="2077751"/>
            <a:ext cx="2400300" cy="1800225"/>
          </a:xfrm>
          <a:prstGeom prst="rect">
            <a:avLst/>
          </a:prstGeom>
          <a:noFill/>
          <a:ln>
            <a:noFill/>
          </a:ln>
        </p:spPr>
      </p:pic>
      <p:pic>
        <p:nvPicPr>
          <p:cNvPr id="20" name="Imagen 19">
            <a:extLst>
              <a:ext uri="{FF2B5EF4-FFF2-40B4-BE49-F238E27FC236}">
                <a16:creationId xmlns:a16="http://schemas.microsoft.com/office/drawing/2014/main" id="{AD2A4EFA-B9AC-401B-9B93-E94D429E3248}"/>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00963" y="4124084"/>
            <a:ext cx="2990850" cy="1998341"/>
          </a:xfrm>
          <a:prstGeom prst="rect">
            <a:avLst/>
          </a:prstGeom>
          <a:noFill/>
          <a:ln>
            <a:noFill/>
          </a:ln>
        </p:spPr>
      </p:pic>
      <p:pic>
        <p:nvPicPr>
          <p:cNvPr id="21" name="Imagen 20">
            <a:extLst>
              <a:ext uri="{FF2B5EF4-FFF2-40B4-BE49-F238E27FC236}">
                <a16:creationId xmlns:a16="http://schemas.microsoft.com/office/drawing/2014/main" id="{FC94812B-EB94-4E8D-8E20-97C2043ADEC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6241" y="2124002"/>
            <a:ext cx="2849187" cy="1800224"/>
          </a:xfrm>
          <a:prstGeom prst="rect">
            <a:avLst/>
          </a:prstGeom>
          <a:noFill/>
          <a:ln>
            <a:noFill/>
          </a:ln>
        </p:spPr>
      </p:pic>
      <p:pic>
        <p:nvPicPr>
          <p:cNvPr id="22" name="Imagen 21">
            <a:extLst>
              <a:ext uri="{FF2B5EF4-FFF2-40B4-BE49-F238E27FC236}">
                <a16:creationId xmlns:a16="http://schemas.microsoft.com/office/drawing/2014/main" id="{C8585D12-7046-45FA-BCA6-980B4E008D76}"/>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3641" y="4147513"/>
            <a:ext cx="2849188" cy="2018208"/>
          </a:xfrm>
          <a:prstGeom prst="rect">
            <a:avLst/>
          </a:prstGeom>
          <a:noFill/>
          <a:ln>
            <a:noFill/>
          </a:ln>
        </p:spPr>
      </p:pic>
    </p:spTree>
    <p:extLst>
      <p:ext uri="{BB962C8B-B14F-4D97-AF65-F5344CB8AC3E}">
        <p14:creationId xmlns:p14="http://schemas.microsoft.com/office/powerpoint/2010/main" val="228163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0" tIns="939504" rIns="1091856" bIns="177744" numCol="1" anchor="ctr" anchorCtr="0" compatLnSpc="1">
            <a:prstTxWarp prst="textNoShape">
              <a:avLst/>
            </a:prstTxWarp>
            <a:spAutoFit/>
          </a:bodyPr>
          <a:lstStyle/>
          <a:p>
            <a:endParaRPr lang="es-EC"/>
          </a:p>
        </p:txBody>
      </p:sp>
      <p:sp>
        <p:nvSpPr>
          <p:cNvPr id="5" name="Rectangle 7"/>
          <p:cNvSpPr>
            <a:spLocks noChangeArrowheads="1"/>
          </p:cNvSpPr>
          <p:nvPr/>
        </p:nvSpPr>
        <p:spPr bwMode="auto">
          <a:xfrm>
            <a:off x="0" y="393413"/>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sz="1400" b="0" i="0" u="none" strike="noStrike" cap="none" normalizeH="0" baseline="0" dirty="0">
                <a:ln>
                  <a:noFill/>
                </a:ln>
                <a:solidFill>
                  <a:schemeClr val="tx1"/>
                </a:solidFill>
                <a:effectLst/>
                <a:latin typeface="Arial" pitchFamily="34" charset="0"/>
                <a:ea typeface="Calibri" pitchFamily="34" charset="0"/>
                <a:cs typeface="Arial" pitchFamily="34" charset="0"/>
              </a:rPr>
            </a:b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 name="5 Rectángulo"/>
          <p:cNvSpPr/>
          <p:nvPr/>
        </p:nvSpPr>
        <p:spPr>
          <a:xfrm>
            <a:off x="1095946" y="163470"/>
            <a:ext cx="7508502" cy="707886"/>
          </a:xfrm>
          <a:prstGeom prst="rect">
            <a:avLst/>
          </a:prstGeom>
        </p:spPr>
        <p:txBody>
          <a:bodyPr wrap="square">
            <a:spAutoFit/>
          </a:bodyPr>
          <a:lstStyle/>
          <a:p>
            <a:pPr lvl="0" algn="just" fontAlgn="base">
              <a:spcBef>
                <a:spcPct val="0"/>
              </a:spcBef>
              <a:spcAft>
                <a:spcPct val="0"/>
              </a:spcAft>
            </a:pPr>
            <a:r>
              <a:rPr lang="en-US" sz="2000" b="1" dirty="0" err="1">
                <a:latin typeface="Century Gothic" pitchFamily="34" charset="0"/>
                <a:ea typeface="Calibri" pitchFamily="34" charset="0"/>
                <a:cs typeface="Arial" pitchFamily="34" charset="0"/>
              </a:rPr>
              <a:t>Mejoramiento</a:t>
            </a:r>
            <a:r>
              <a:rPr lang="en-US" sz="2000" b="1" dirty="0">
                <a:latin typeface="Century Gothic" pitchFamily="34" charset="0"/>
                <a:ea typeface="Calibri" pitchFamily="34" charset="0"/>
                <a:cs typeface="Arial" pitchFamily="34" charset="0"/>
              </a:rPr>
              <a:t> </a:t>
            </a:r>
            <a:r>
              <a:rPr lang="en-US" sz="2000" b="1" dirty="0" err="1">
                <a:latin typeface="Century Gothic" pitchFamily="34" charset="0"/>
                <a:ea typeface="Calibri" pitchFamily="34" charset="0"/>
                <a:cs typeface="Arial" pitchFamily="34" charset="0"/>
              </a:rPr>
              <a:t>e</a:t>
            </a: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quipamientos</a:t>
            </a:r>
            <a:r>
              <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rPr>
              <a:t> en las </a:t>
            </a: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comunidades</a:t>
            </a:r>
            <a:r>
              <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rPr>
              <a:t>: </a:t>
            </a: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Rosaloma</a:t>
            </a:r>
            <a:r>
              <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rPr>
              <a:t>, </a:t>
            </a:r>
            <a:r>
              <a:rPr kumimoji="0" lang="en-US" sz="2000" b="1" i="0" u="none" strike="noStrike" cap="none" normalizeH="0" baseline="0" dirty="0" err="1">
                <a:ln>
                  <a:noFill/>
                </a:ln>
                <a:solidFill>
                  <a:schemeClr val="tx1"/>
                </a:solidFill>
                <a:effectLst/>
                <a:latin typeface="Century Gothic" pitchFamily="34" charset="0"/>
                <a:ea typeface="Calibri" pitchFamily="34" charset="0"/>
                <a:cs typeface="Arial" pitchFamily="34" charset="0"/>
              </a:rPr>
              <a:t>Pizgaray</a:t>
            </a:r>
            <a:r>
              <a:rPr kumimoji="0" lang="en-US" sz="2000" b="1" i="0" u="none" strike="noStrike" cap="none" normalizeH="0" baseline="0" dirty="0">
                <a:ln>
                  <a:noFill/>
                </a:ln>
                <a:solidFill>
                  <a:schemeClr val="tx1"/>
                </a:solidFill>
                <a:effectLst/>
                <a:latin typeface="Century Gothic" pitchFamily="34" charset="0"/>
                <a:ea typeface="Calibri" pitchFamily="34" charset="0"/>
                <a:cs typeface="Arial" pitchFamily="34" charset="0"/>
              </a:rPr>
              <a:t>, San Francisco y San Jacinto</a:t>
            </a:r>
          </a:p>
        </p:txBody>
      </p:sp>
      <p:sp>
        <p:nvSpPr>
          <p:cNvPr id="13" name="2 Marcador de contenido"/>
          <p:cNvSpPr txBox="1">
            <a:spLocks/>
          </p:cNvSpPr>
          <p:nvPr/>
        </p:nvSpPr>
        <p:spPr>
          <a:xfrm>
            <a:off x="6548859" y="3784187"/>
            <a:ext cx="5190281" cy="95672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EC" sz="1600" b="1" dirty="0">
                <a:solidFill>
                  <a:srgbClr val="FF0000"/>
                </a:solidFill>
                <a:latin typeface="Century Gothic" pitchFamily="34" charset="0"/>
              </a:rPr>
              <a:t>INVERSIÓN:</a:t>
            </a:r>
          </a:p>
          <a:p>
            <a:pPr algn="l"/>
            <a:endParaRPr lang="es-EC" sz="1600" b="1" dirty="0">
              <a:solidFill>
                <a:srgbClr val="FF0000"/>
              </a:solidFill>
              <a:latin typeface="Century Gothic" pitchFamily="34" charset="0"/>
            </a:endParaRPr>
          </a:p>
          <a:p>
            <a:pPr algn="l"/>
            <a:r>
              <a:rPr lang="es-EC" sz="1600" b="1" dirty="0">
                <a:solidFill>
                  <a:srgbClr val="FF0000"/>
                </a:solidFill>
                <a:latin typeface="Century Gothic" pitchFamily="34" charset="0"/>
              </a:rPr>
              <a:t>Materiales: 19.718,02 </a:t>
            </a:r>
          </a:p>
          <a:p>
            <a:pPr algn="l"/>
            <a:r>
              <a:rPr lang="es-EC" sz="1600" b="1" dirty="0">
                <a:solidFill>
                  <a:srgbClr val="FF0000"/>
                </a:solidFill>
                <a:latin typeface="Century Gothic" pitchFamily="34" charset="0"/>
              </a:rPr>
              <a:t>Mano de obra 3.827,91</a:t>
            </a:r>
          </a:p>
          <a:p>
            <a:pPr algn="l"/>
            <a:r>
              <a:rPr lang="es-EC" sz="1600" b="1" dirty="0">
                <a:solidFill>
                  <a:srgbClr val="FF0000"/>
                </a:solidFill>
                <a:latin typeface="Century Gothic" pitchFamily="34" charset="0"/>
              </a:rPr>
              <a:t>Asesoramiento técnico: 1.422,88</a:t>
            </a:r>
          </a:p>
        </p:txBody>
      </p:sp>
      <p:sp>
        <p:nvSpPr>
          <p:cNvPr id="7" name="Marcador de pie de página 6"/>
          <p:cNvSpPr>
            <a:spLocks noGrp="1"/>
          </p:cNvSpPr>
          <p:nvPr>
            <p:ph type="ftr" sz="quarter" idx="11"/>
          </p:nvPr>
        </p:nvSpPr>
        <p:spPr/>
        <p:txBody>
          <a:bodyPr/>
          <a:lstStyle/>
          <a:p>
            <a:r>
              <a:rPr lang="es-EC"/>
              <a:t>ADMINISTRACIÓN 2019-2023</a:t>
            </a:r>
          </a:p>
        </p:txBody>
      </p:sp>
      <p:pic>
        <p:nvPicPr>
          <p:cNvPr id="9" name="Imagen 8">
            <a:extLst>
              <a:ext uri="{FF2B5EF4-FFF2-40B4-BE49-F238E27FC236}">
                <a16:creationId xmlns:a16="http://schemas.microsoft.com/office/drawing/2014/main" id="{500DBC6E-D5AC-4C33-8233-E0788CB67615}"/>
              </a:ext>
            </a:extLst>
          </p:cNvPr>
          <p:cNvPicPr>
            <a:picLocks noChangeAspect="1"/>
          </p:cNvPicPr>
          <p:nvPr/>
        </p:nvPicPr>
        <p:blipFill>
          <a:blip r:embed="rId3"/>
          <a:stretch>
            <a:fillRect/>
          </a:stretch>
        </p:blipFill>
        <p:spPr>
          <a:xfrm>
            <a:off x="3137545" y="3096116"/>
            <a:ext cx="3093741" cy="1413004"/>
          </a:xfrm>
          <a:prstGeom prst="rect">
            <a:avLst/>
          </a:prstGeom>
        </p:spPr>
      </p:pic>
      <p:pic>
        <p:nvPicPr>
          <p:cNvPr id="11" name="Imagen 10">
            <a:extLst>
              <a:ext uri="{FF2B5EF4-FFF2-40B4-BE49-F238E27FC236}">
                <a16:creationId xmlns:a16="http://schemas.microsoft.com/office/drawing/2014/main" id="{4C08B578-1C44-4B5C-9F57-70EFE5D86AC3}"/>
              </a:ext>
            </a:extLst>
          </p:cNvPr>
          <p:cNvPicPr>
            <a:picLocks noChangeAspect="1"/>
          </p:cNvPicPr>
          <p:nvPr/>
        </p:nvPicPr>
        <p:blipFill>
          <a:blip r:embed="rId4"/>
          <a:stretch>
            <a:fillRect/>
          </a:stretch>
        </p:blipFill>
        <p:spPr>
          <a:xfrm>
            <a:off x="3128740" y="1470661"/>
            <a:ext cx="3093740" cy="1521213"/>
          </a:xfrm>
          <a:prstGeom prst="rect">
            <a:avLst/>
          </a:prstGeom>
        </p:spPr>
      </p:pic>
      <p:pic>
        <p:nvPicPr>
          <p:cNvPr id="16" name="Imagen 15">
            <a:extLst>
              <a:ext uri="{FF2B5EF4-FFF2-40B4-BE49-F238E27FC236}">
                <a16:creationId xmlns:a16="http://schemas.microsoft.com/office/drawing/2014/main" id="{0296471F-903E-44A7-B0A7-D25B95DFA352}"/>
              </a:ext>
            </a:extLst>
          </p:cNvPr>
          <p:cNvPicPr>
            <a:picLocks noChangeAspect="1"/>
          </p:cNvPicPr>
          <p:nvPr/>
        </p:nvPicPr>
        <p:blipFill>
          <a:blip r:embed="rId5"/>
          <a:stretch>
            <a:fillRect/>
          </a:stretch>
        </p:blipFill>
        <p:spPr>
          <a:xfrm>
            <a:off x="101171" y="3059255"/>
            <a:ext cx="2895459" cy="1449865"/>
          </a:xfrm>
          <a:prstGeom prst="rect">
            <a:avLst/>
          </a:prstGeom>
        </p:spPr>
      </p:pic>
      <p:pic>
        <p:nvPicPr>
          <p:cNvPr id="20" name="Imagen 19">
            <a:extLst>
              <a:ext uri="{FF2B5EF4-FFF2-40B4-BE49-F238E27FC236}">
                <a16:creationId xmlns:a16="http://schemas.microsoft.com/office/drawing/2014/main" id="{A160AFBA-6DAA-469C-81C9-584E12976D53}"/>
              </a:ext>
            </a:extLst>
          </p:cNvPr>
          <p:cNvPicPr>
            <a:picLocks noChangeAspect="1"/>
          </p:cNvPicPr>
          <p:nvPr/>
        </p:nvPicPr>
        <p:blipFill>
          <a:blip r:embed="rId6"/>
          <a:stretch>
            <a:fillRect/>
          </a:stretch>
        </p:blipFill>
        <p:spPr>
          <a:xfrm>
            <a:off x="92365" y="1437219"/>
            <a:ext cx="2895459" cy="1554655"/>
          </a:xfrm>
          <a:prstGeom prst="rect">
            <a:avLst/>
          </a:prstGeom>
        </p:spPr>
      </p:pic>
      <p:pic>
        <p:nvPicPr>
          <p:cNvPr id="22" name="Imagen 21">
            <a:extLst>
              <a:ext uri="{FF2B5EF4-FFF2-40B4-BE49-F238E27FC236}">
                <a16:creationId xmlns:a16="http://schemas.microsoft.com/office/drawing/2014/main" id="{C94F2609-1CB5-4704-B235-3E5C99075867}"/>
              </a:ext>
            </a:extLst>
          </p:cNvPr>
          <p:cNvPicPr>
            <a:picLocks noChangeAspect="1"/>
          </p:cNvPicPr>
          <p:nvPr/>
        </p:nvPicPr>
        <p:blipFill>
          <a:blip r:embed="rId7"/>
          <a:stretch>
            <a:fillRect/>
          </a:stretch>
        </p:blipFill>
        <p:spPr>
          <a:xfrm>
            <a:off x="6363396" y="1470661"/>
            <a:ext cx="2636530" cy="1521213"/>
          </a:xfrm>
          <a:prstGeom prst="rect">
            <a:avLst/>
          </a:prstGeom>
        </p:spPr>
      </p:pic>
    </p:spTree>
    <p:extLst>
      <p:ext uri="{BB962C8B-B14F-4D97-AF65-F5344CB8AC3E}">
        <p14:creationId xmlns:p14="http://schemas.microsoft.com/office/powerpoint/2010/main" val="1646795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2 Rectángulo"/>
          <p:cNvSpPr/>
          <p:nvPr/>
        </p:nvSpPr>
        <p:spPr>
          <a:xfrm>
            <a:off x="1907704" y="130285"/>
            <a:ext cx="5952270" cy="523220"/>
          </a:xfrm>
          <a:prstGeom prst="rect">
            <a:avLst/>
          </a:prstGeom>
        </p:spPr>
        <p:txBody>
          <a:bodyPr wrap="none">
            <a:spAutoFit/>
          </a:bodyPr>
          <a:lstStyle/>
          <a:p>
            <a:r>
              <a:rPr lang="es-EC" sz="2800" b="1" dirty="0">
                <a:solidFill>
                  <a:srgbClr val="00B050"/>
                </a:solidFill>
                <a:latin typeface="Century Gothic" pitchFamily="34" charset="0"/>
              </a:rPr>
              <a:t>EJE 4: ECONÓMICO PRODUCTIVO</a:t>
            </a:r>
          </a:p>
        </p:txBody>
      </p:sp>
      <p:sp>
        <p:nvSpPr>
          <p:cNvPr id="8" name="Rectangle 2"/>
          <p:cNvSpPr>
            <a:spLocks noChangeArrowheads="1"/>
          </p:cNvSpPr>
          <p:nvPr/>
        </p:nvSpPr>
        <p:spPr bwMode="auto">
          <a:xfrm>
            <a:off x="2123728" y="848874"/>
            <a:ext cx="58326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C" sz="1600" b="1" dirty="0">
                <a:latin typeface="Century Gothic" pitchFamily="34" charset="0"/>
                <a:cs typeface="Arial" pitchFamily="34" charset="0"/>
              </a:rPr>
              <a:t>VACUNACIÓN GANADO BOVINOS, CAPRINO Y LANAR</a:t>
            </a:r>
            <a:endParaRPr kumimoji="0" lang="en-US" sz="1600" b="1" i="0" u="none" strike="noStrike" cap="none" normalizeH="0" baseline="0" dirty="0">
              <a:ln>
                <a:noFill/>
              </a:ln>
              <a:solidFill>
                <a:schemeClr val="tx1"/>
              </a:solidFill>
              <a:effectLst/>
              <a:latin typeface="Century Gothic" pitchFamily="34" charset="0"/>
              <a:cs typeface="Arial" pitchFamily="34" charset="0"/>
            </a:endParaRPr>
          </a:p>
        </p:txBody>
      </p:sp>
      <p:sp>
        <p:nvSpPr>
          <p:cNvPr id="4" name="Marcador de pie de página 3"/>
          <p:cNvSpPr>
            <a:spLocks noGrp="1"/>
          </p:cNvSpPr>
          <p:nvPr>
            <p:ph type="ftr" sz="quarter" idx="11"/>
          </p:nvPr>
        </p:nvSpPr>
        <p:spPr>
          <a:xfrm>
            <a:off x="3040995" y="6362590"/>
            <a:ext cx="2895600" cy="365125"/>
          </a:xfrm>
        </p:spPr>
        <p:txBody>
          <a:bodyPr/>
          <a:lstStyle/>
          <a:p>
            <a:r>
              <a:rPr lang="es-EC" dirty="0">
                <a:latin typeface="Century Gothic" panose="020B0502020202020204" pitchFamily="34" charset="0"/>
              </a:rPr>
              <a:t>ADMINISTRACIÓN 2019-2023</a:t>
            </a:r>
          </a:p>
        </p:txBody>
      </p:sp>
      <p:pic>
        <p:nvPicPr>
          <p:cNvPr id="6" name="Imagen 5">
            <a:extLst>
              <a:ext uri="{FF2B5EF4-FFF2-40B4-BE49-F238E27FC236}">
                <a16:creationId xmlns:a16="http://schemas.microsoft.com/office/drawing/2014/main" id="{D416C264-0704-4C91-AC64-BA4EBEB12065}"/>
              </a:ext>
            </a:extLst>
          </p:cNvPr>
          <p:cNvPicPr>
            <a:picLocks noChangeAspect="1"/>
          </p:cNvPicPr>
          <p:nvPr/>
        </p:nvPicPr>
        <p:blipFill>
          <a:blip r:embed="rId3"/>
          <a:stretch>
            <a:fillRect/>
          </a:stretch>
        </p:blipFill>
        <p:spPr>
          <a:xfrm>
            <a:off x="5734764" y="3937641"/>
            <a:ext cx="3016295" cy="2211859"/>
          </a:xfrm>
          <a:prstGeom prst="rect">
            <a:avLst/>
          </a:prstGeom>
        </p:spPr>
      </p:pic>
      <p:pic>
        <p:nvPicPr>
          <p:cNvPr id="10" name="Imagen 9">
            <a:extLst>
              <a:ext uri="{FF2B5EF4-FFF2-40B4-BE49-F238E27FC236}">
                <a16:creationId xmlns:a16="http://schemas.microsoft.com/office/drawing/2014/main" id="{75F312AC-4E6D-4373-A29D-4B309DC87E0A}"/>
              </a:ext>
            </a:extLst>
          </p:cNvPr>
          <p:cNvPicPr>
            <a:picLocks noChangeAspect="1"/>
          </p:cNvPicPr>
          <p:nvPr/>
        </p:nvPicPr>
        <p:blipFill>
          <a:blip r:embed="rId4"/>
          <a:stretch>
            <a:fillRect/>
          </a:stretch>
        </p:blipFill>
        <p:spPr>
          <a:xfrm>
            <a:off x="5734765" y="1537167"/>
            <a:ext cx="3010168" cy="2238181"/>
          </a:xfrm>
          <a:prstGeom prst="rect">
            <a:avLst/>
          </a:prstGeom>
        </p:spPr>
      </p:pic>
      <p:pic>
        <p:nvPicPr>
          <p:cNvPr id="12" name="Imagen 11">
            <a:extLst>
              <a:ext uri="{FF2B5EF4-FFF2-40B4-BE49-F238E27FC236}">
                <a16:creationId xmlns:a16="http://schemas.microsoft.com/office/drawing/2014/main" id="{A9E1DB77-E54A-444A-BA50-583A71C0A2F5}"/>
              </a:ext>
            </a:extLst>
          </p:cNvPr>
          <p:cNvPicPr>
            <a:picLocks noChangeAspect="1"/>
          </p:cNvPicPr>
          <p:nvPr/>
        </p:nvPicPr>
        <p:blipFill>
          <a:blip r:embed="rId5"/>
          <a:stretch>
            <a:fillRect/>
          </a:stretch>
        </p:blipFill>
        <p:spPr>
          <a:xfrm>
            <a:off x="389790" y="1502891"/>
            <a:ext cx="2895600" cy="2276872"/>
          </a:xfrm>
          <a:prstGeom prst="rect">
            <a:avLst/>
          </a:prstGeom>
        </p:spPr>
      </p:pic>
      <p:pic>
        <p:nvPicPr>
          <p:cNvPr id="16" name="Imagen 15">
            <a:extLst>
              <a:ext uri="{FF2B5EF4-FFF2-40B4-BE49-F238E27FC236}">
                <a16:creationId xmlns:a16="http://schemas.microsoft.com/office/drawing/2014/main" id="{A82DBB19-E445-49F2-82C7-C4EC1BFED552}"/>
              </a:ext>
            </a:extLst>
          </p:cNvPr>
          <p:cNvPicPr>
            <a:picLocks noChangeAspect="1"/>
          </p:cNvPicPr>
          <p:nvPr/>
        </p:nvPicPr>
        <p:blipFill>
          <a:blip r:embed="rId6"/>
          <a:stretch>
            <a:fillRect/>
          </a:stretch>
        </p:blipFill>
        <p:spPr>
          <a:xfrm>
            <a:off x="368508" y="3937642"/>
            <a:ext cx="2895600" cy="2292833"/>
          </a:xfrm>
          <a:prstGeom prst="rect">
            <a:avLst/>
          </a:prstGeom>
        </p:spPr>
      </p:pic>
      <p:pic>
        <p:nvPicPr>
          <p:cNvPr id="22" name="Imagen 21">
            <a:extLst>
              <a:ext uri="{FF2B5EF4-FFF2-40B4-BE49-F238E27FC236}">
                <a16:creationId xmlns:a16="http://schemas.microsoft.com/office/drawing/2014/main" id="{F59E6E04-9CA3-4FCB-91D9-B20B36DEB217}"/>
              </a:ext>
            </a:extLst>
          </p:cNvPr>
          <p:cNvPicPr>
            <a:picLocks noChangeAspect="1"/>
          </p:cNvPicPr>
          <p:nvPr/>
        </p:nvPicPr>
        <p:blipFill>
          <a:blip r:embed="rId7"/>
          <a:stretch>
            <a:fillRect/>
          </a:stretch>
        </p:blipFill>
        <p:spPr>
          <a:xfrm>
            <a:off x="3388635" y="2204864"/>
            <a:ext cx="2242884" cy="2579573"/>
          </a:xfrm>
          <a:prstGeom prst="rect">
            <a:avLst/>
          </a:prstGeom>
        </p:spPr>
      </p:pic>
    </p:spTree>
    <p:extLst>
      <p:ext uri="{BB962C8B-B14F-4D97-AF65-F5344CB8AC3E}">
        <p14:creationId xmlns:p14="http://schemas.microsoft.com/office/powerpoint/2010/main" val="4080747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B539C7-F5E0-4918-88B5-2E3DFF972A7D}"/>
              </a:ext>
            </a:extLst>
          </p:cNvPr>
          <p:cNvSpPr>
            <a:spLocks noGrp="1"/>
          </p:cNvSpPr>
          <p:nvPr>
            <p:ph type="title"/>
          </p:nvPr>
        </p:nvSpPr>
        <p:spPr>
          <a:xfrm>
            <a:off x="1287338" y="332656"/>
            <a:ext cx="7571184" cy="994122"/>
          </a:xfrm>
        </p:spPr>
        <p:txBody>
          <a:bodyPr>
            <a:normAutofit/>
          </a:bodyPr>
          <a:lstStyle/>
          <a:p>
            <a:r>
              <a:rPr lang="es-ES" sz="1800" b="1" dirty="0">
                <a:latin typeface="Century Gothic" panose="020B0502020202020204" pitchFamily="34" charset="0"/>
              </a:rPr>
              <a:t>Entrega de cobayos y plántulas a las principales asociaciones de la Parroquia</a:t>
            </a:r>
            <a:endParaRPr lang="es-EC" sz="1800" b="1" dirty="0">
              <a:latin typeface="Century Gothic" panose="020B0502020202020204" pitchFamily="34" charset="0"/>
            </a:endParaRPr>
          </a:p>
        </p:txBody>
      </p:sp>
      <p:sp>
        <p:nvSpPr>
          <p:cNvPr id="4" name="Marcador de pie de página 3">
            <a:extLst>
              <a:ext uri="{FF2B5EF4-FFF2-40B4-BE49-F238E27FC236}">
                <a16:creationId xmlns:a16="http://schemas.microsoft.com/office/drawing/2014/main" id="{5F5AEDA8-BCCB-4401-9B33-47307AA4C5A6}"/>
              </a:ext>
            </a:extLst>
          </p:cNvPr>
          <p:cNvSpPr>
            <a:spLocks noGrp="1"/>
          </p:cNvSpPr>
          <p:nvPr>
            <p:ph type="ftr" sz="quarter" idx="11"/>
          </p:nvPr>
        </p:nvSpPr>
        <p:spPr/>
        <p:txBody>
          <a:bodyPr/>
          <a:lstStyle/>
          <a:p>
            <a:r>
              <a:rPr lang="es-EC" dirty="0">
                <a:latin typeface="Century Gothic" panose="020B0502020202020204" pitchFamily="34" charset="0"/>
              </a:rPr>
              <a:t>ADMINISTRACIÓN 2019-2023</a:t>
            </a:r>
          </a:p>
        </p:txBody>
      </p:sp>
      <p:pic>
        <p:nvPicPr>
          <p:cNvPr id="5" name="Imagen 4">
            <a:extLst>
              <a:ext uri="{FF2B5EF4-FFF2-40B4-BE49-F238E27FC236}">
                <a16:creationId xmlns:a16="http://schemas.microsoft.com/office/drawing/2014/main" id="{9AFC60DD-2C25-4B4A-9FE7-A89CC502594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628825"/>
            <a:ext cx="3576202" cy="2057400"/>
          </a:xfrm>
          <a:prstGeom prst="rect">
            <a:avLst/>
          </a:prstGeom>
          <a:noFill/>
          <a:ln>
            <a:noFill/>
          </a:ln>
        </p:spPr>
      </p:pic>
      <p:pic>
        <p:nvPicPr>
          <p:cNvPr id="6" name="Imagen 5">
            <a:extLst>
              <a:ext uri="{FF2B5EF4-FFF2-40B4-BE49-F238E27FC236}">
                <a16:creationId xmlns:a16="http://schemas.microsoft.com/office/drawing/2014/main" id="{7A904627-C99D-4C31-A303-87E2BCB56EF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8087" y="1600250"/>
            <a:ext cx="2781300" cy="2085975"/>
          </a:xfrm>
          <a:prstGeom prst="rect">
            <a:avLst/>
          </a:prstGeom>
          <a:noFill/>
          <a:ln>
            <a:noFill/>
          </a:ln>
        </p:spPr>
      </p:pic>
      <p:pic>
        <p:nvPicPr>
          <p:cNvPr id="7" name="Imagen 6">
            <a:extLst>
              <a:ext uri="{FF2B5EF4-FFF2-40B4-BE49-F238E27FC236}">
                <a16:creationId xmlns:a16="http://schemas.microsoft.com/office/drawing/2014/main" id="{12E82816-F597-4CFB-A0E7-649949712CE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203" y="3856901"/>
            <a:ext cx="3605734" cy="2308403"/>
          </a:xfrm>
          <a:prstGeom prst="rect">
            <a:avLst/>
          </a:prstGeom>
          <a:noFill/>
          <a:ln>
            <a:noFill/>
          </a:ln>
        </p:spPr>
      </p:pic>
      <p:pic>
        <p:nvPicPr>
          <p:cNvPr id="8" name="Imagen 7">
            <a:extLst>
              <a:ext uri="{FF2B5EF4-FFF2-40B4-BE49-F238E27FC236}">
                <a16:creationId xmlns:a16="http://schemas.microsoft.com/office/drawing/2014/main" id="{6F963390-89FF-4F29-B75F-EF6A92BB63D5}"/>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0272" y="1600250"/>
            <a:ext cx="1872208" cy="4565054"/>
          </a:xfrm>
          <a:prstGeom prst="rect">
            <a:avLst/>
          </a:prstGeom>
          <a:noFill/>
          <a:ln>
            <a:noFill/>
          </a:ln>
        </p:spPr>
      </p:pic>
      <p:pic>
        <p:nvPicPr>
          <p:cNvPr id="9" name="Imagen 8">
            <a:extLst>
              <a:ext uri="{FF2B5EF4-FFF2-40B4-BE49-F238E27FC236}">
                <a16:creationId xmlns:a16="http://schemas.microsoft.com/office/drawing/2014/main" id="{B1B2A7AC-FE81-442E-9772-9A6EE1FC8B91}"/>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36822" y="3856901"/>
            <a:ext cx="2742565" cy="2308403"/>
          </a:xfrm>
          <a:prstGeom prst="rect">
            <a:avLst/>
          </a:prstGeom>
          <a:noFill/>
          <a:ln>
            <a:noFill/>
          </a:ln>
        </p:spPr>
      </p:pic>
      <p:pic>
        <p:nvPicPr>
          <p:cNvPr id="10" name="Picture 2">
            <a:extLst>
              <a:ext uri="{FF2B5EF4-FFF2-40B4-BE49-F238E27FC236}">
                <a16:creationId xmlns:a16="http://schemas.microsoft.com/office/drawing/2014/main" id="{5B318B52-7812-4159-AF34-E7DD59CE4B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3390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2 Rectángulo"/>
          <p:cNvSpPr/>
          <p:nvPr/>
        </p:nvSpPr>
        <p:spPr>
          <a:xfrm>
            <a:off x="3347864" y="332656"/>
            <a:ext cx="3239990" cy="523220"/>
          </a:xfrm>
          <a:prstGeom prst="rect">
            <a:avLst/>
          </a:prstGeom>
        </p:spPr>
        <p:txBody>
          <a:bodyPr wrap="none">
            <a:spAutoFit/>
          </a:bodyPr>
          <a:lstStyle/>
          <a:p>
            <a:r>
              <a:rPr lang="es-EC" sz="2800" b="1" dirty="0">
                <a:solidFill>
                  <a:srgbClr val="00B050"/>
                </a:solidFill>
                <a:latin typeface="Century Gothic" pitchFamily="34" charset="0"/>
              </a:rPr>
              <a:t>EJE 5: MOVILIDAD</a:t>
            </a:r>
          </a:p>
        </p:txBody>
      </p:sp>
      <p:sp>
        <p:nvSpPr>
          <p:cNvPr id="8" name="Rectangle 2"/>
          <p:cNvSpPr>
            <a:spLocks noChangeArrowheads="1"/>
          </p:cNvSpPr>
          <p:nvPr/>
        </p:nvSpPr>
        <p:spPr bwMode="auto">
          <a:xfrm>
            <a:off x="6587854" y="1426547"/>
            <a:ext cx="213892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C" b="1" dirty="0">
                <a:latin typeface="Century Gothic" pitchFamily="34" charset="0"/>
                <a:cs typeface="Arial" pitchFamily="34" charset="0"/>
              </a:rPr>
              <a:t>PROGRAMA DE MEJORAMIENTO Y DOTACION DE LA ACCESIBILIDAD TERRITORIAL Y MOVILIDAD (MANTENIMIENTO VIAL TASA SOLIDARIA 2019</a:t>
            </a:r>
            <a:endParaRPr kumimoji="0" lang="en-US" b="1" i="0" u="none" strike="noStrike" cap="none" normalizeH="0" baseline="0" dirty="0">
              <a:ln>
                <a:noFill/>
              </a:ln>
              <a:solidFill>
                <a:schemeClr val="tx1"/>
              </a:solidFill>
              <a:effectLst/>
              <a:latin typeface="Century Gothic" pitchFamily="34" charset="0"/>
              <a:cs typeface="Arial" pitchFamily="34" charset="0"/>
            </a:endParaRPr>
          </a:p>
        </p:txBody>
      </p:sp>
      <p:sp>
        <p:nvSpPr>
          <p:cNvPr id="9" name="2 Marcador de contenido"/>
          <p:cNvSpPr txBox="1">
            <a:spLocks/>
          </p:cNvSpPr>
          <p:nvPr/>
        </p:nvSpPr>
        <p:spPr>
          <a:xfrm>
            <a:off x="6660232" y="4908390"/>
            <a:ext cx="2253246" cy="100811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EC" sz="2200" b="1" dirty="0">
                <a:solidFill>
                  <a:schemeClr val="tx1"/>
                </a:solidFill>
                <a:latin typeface="Century Gothic" pitchFamily="34" charset="0"/>
              </a:rPr>
              <a:t>INVERSIÓN:</a:t>
            </a:r>
          </a:p>
          <a:p>
            <a:pPr algn="l"/>
            <a:r>
              <a:rPr lang="es-EC" sz="2200" b="1" dirty="0">
                <a:solidFill>
                  <a:schemeClr val="tx1"/>
                </a:solidFill>
                <a:latin typeface="Century Gothic" pitchFamily="34" charset="0"/>
              </a:rPr>
              <a:t> $ 46.346,22</a:t>
            </a:r>
          </a:p>
        </p:txBody>
      </p:sp>
      <p:sp>
        <p:nvSpPr>
          <p:cNvPr id="4" name="Marcador de pie de página 3"/>
          <p:cNvSpPr>
            <a:spLocks noGrp="1"/>
          </p:cNvSpPr>
          <p:nvPr>
            <p:ph type="ftr" sz="quarter" idx="11"/>
          </p:nvPr>
        </p:nvSpPr>
        <p:spPr>
          <a:xfrm>
            <a:off x="3112298" y="6237312"/>
            <a:ext cx="2895600" cy="365125"/>
          </a:xfrm>
        </p:spPr>
        <p:txBody>
          <a:bodyPr/>
          <a:lstStyle/>
          <a:p>
            <a:r>
              <a:rPr lang="es-EC">
                <a:latin typeface="Century Gothic" panose="020B0502020202020204" pitchFamily="34" charset="0"/>
              </a:rPr>
              <a:t>ADMINISTRACIÓN 2019-2023</a:t>
            </a:r>
          </a:p>
        </p:txBody>
      </p:sp>
      <p:pic>
        <p:nvPicPr>
          <p:cNvPr id="13" name="Imagen 12">
            <a:extLst>
              <a:ext uri="{FF2B5EF4-FFF2-40B4-BE49-F238E27FC236}">
                <a16:creationId xmlns:a16="http://schemas.microsoft.com/office/drawing/2014/main" id="{D0E0DF6E-542B-45E6-9782-86D8E60EB611}"/>
              </a:ext>
            </a:extLst>
          </p:cNvPr>
          <p:cNvPicPr/>
          <p:nvPr/>
        </p:nvPicPr>
        <p:blipFill rotWithShape="1">
          <a:blip r:embed="rId3" cstate="print">
            <a:extLst>
              <a:ext uri="{28A0092B-C50C-407E-A947-70E740481C1C}">
                <a14:useLocalDpi xmlns:a14="http://schemas.microsoft.com/office/drawing/2010/main" val="0"/>
              </a:ext>
            </a:extLst>
          </a:blip>
          <a:srcRect r="12901"/>
          <a:stretch/>
        </p:blipFill>
        <p:spPr bwMode="auto">
          <a:xfrm>
            <a:off x="307975" y="3957042"/>
            <a:ext cx="2593416" cy="1992238"/>
          </a:xfrm>
          <a:prstGeom prst="rect">
            <a:avLst/>
          </a:prstGeom>
          <a:noFill/>
          <a:ln>
            <a:noFill/>
          </a:ln>
          <a:extLst>
            <a:ext uri="{53640926-AAD7-44D8-BBD7-CCE9431645EC}">
              <a14:shadowObscured xmlns:a14="http://schemas.microsoft.com/office/drawing/2010/main"/>
            </a:ext>
          </a:extLst>
        </p:spPr>
      </p:pic>
      <p:pic>
        <p:nvPicPr>
          <p:cNvPr id="15" name="Imagen 14">
            <a:extLst>
              <a:ext uri="{FF2B5EF4-FFF2-40B4-BE49-F238E27FC236}">
                <a16:creationId xmlns:a16="http://schemas.microsoft.com/office/drawing/2014/main" id="{6F384E08-7750-43B5-8ADF-D75217E9F71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651" y="1450657"/>
            <a:ext cx="1797050" cy="2397125"/>
          </a:xfrm>
          <a:prstGeom prst="rect">
            <a:avLst/>
          </a:prstGeom>
          <a:noFill/>
          <a:ln>
            <a:noFill/>
          </a:ln>
        </p:spPr>
      </p:pic>
      <p:pic>
        <p:nvPicPr>
          <p:cNvPr id="17" name="Imagen 16">
            <a:extLst>
              <a:ext uri="{FF2B5EF4-FFF2-40B4-BE49-F238E27FC236}">
                <a16:creationId xmlns:a16="http://schemas.microsoft.com/office/drawing/2014/main" id="{D5ED8F62-8D67-4CAB-B094-967FF3C2F24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3643" y="3887153"/>
            <a:ext cx="2996157" cy="2062127"/>
          </a:xfrm>
          <a:prstGeom prst="rect">
            <a:avLst/>
          </a:prstGeom>
          <a:noFill/>
          <a:ln>
            <a:noFill/>
          </a:ln>
        </p:spPr>
      </p:pic>
      <p:pic>
        <p:nvPicPr>
          <p:cNvPr id="18" name="Imagen 17">
            <a:extLst>
              <a:ext uri="{FF2B5EF4-FFF2-40B4-BE49-F238E27FC236}">
                <a16:creationId xmlns:a16="http://schemas.microsoft.com/office/drawing/2014/main" id="{039AE436-46CC-41F2-B65A-C0B14655BF51}"/>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1901681" y="1738640"/>
            <a:ext cx="2421235" cy="1797049"/>
          </a:xfrm>
          <a:prstGeom prst="rect">
            <a:avLst/>
          </a:prstGeom>
          <a:noFill/>
          <a:ln>
            <a:noFill/>
          </a:ln>
        </p:spPr>
      </p:pic>
      <p:pic>
        <p:nvPicPr>
          <p:cNvPr id="20" name="Imagen 19">
            <a:extLst>
              <a:ext uri="{FF2B5EF4-FFF2-40B4-BE49-F238E27FC236}">
                <a16:creationId xmlns:a16="http://schemas.microsoft.com/office/drawing/2014/main" id="{4DD4CF9B-6F45-4B63-A9DF-C2C1A279A48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78846" y="1397174"/>
            <a:ext cx="1840953" cy="2407501"/>
          </a:xfrm>
          <a:prstGeom prst="rect">
            <a:avLst/>
          </a:prstGeom>
          <a:noFill/>
          <a:ln>
            <a:noFill/>
          </a:ln>
        </p:spPr>
      </p:pic>
    </p:spTree>
    <p:extLst>
      <p:ext uri="{BB962C8B-B14F-4D97-AF65-F5344CB8AC3E}">
        <p14:creationId xmlns:p14="http://schemas.microsoft.com/office/powerpoint/2010/main" val="976781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latin typeface="Century Gothic" pitchFamily="34" charset="0"/>
            </a:endParaRPr>
          </a:p>
        </p:txBody>
      </p:sp>
      <p:sp>
        <p:nvSpPr>
          <p:cNvPr id="3" name="2 Rectángulo"/>
          <p:cNvSpPr/>
          <p:nvPr/>
        </p:nvSpPr>
        <p:spPr>
          <a:xfrm>
            <a:off x="1673462" y="411172"/>
            <a:ext cx="6587827" cy="646331"/>
          </a:xfrm>
          <a:prstGeom prst="rect">
            <a:avLst/>
          </a:prstGeom>
        </p:spPr>
        <p:txBody>
          <a:bodyPr wrap="square">
            <a:spAutoFit/>
          </a:bodyPr>
          <a:lstStyle/>
          <a:p>
            <a:pPr algn="ctr"/>
            <a:r>
              <a:rPr lang="es-ES" b="1" dirty="0">
                <a:latin typeface="Century Gothic" pitchFamily="34" charset="0"/>
              </a:rPr>
              <a:t>Colocación de pasos de agua y mejoramiento de la accesibilidad </a:t>
            </a:r>
            <a:r>
              <a:rPr lang="es-ES" b="1" dirty="0" err="1">
                <a:latin typeface="Century Gothic" pitchFamily="34" charset="0"/>
              </a:rPr>
              <a:t>víal</a:t>
            </a:r>
            <a:endParaRPr lang="es-EC" b="1" dirty="0">
              <a:latin typeface="Century Gothic" pitchFamily="34" charset="0"/>
            </a:endParaRPr>
          </a:p>
        </p:txBody>
      </p:sp>
      <p:sp>
        <p:nvSpPr>
          <p:cNvPr id="4" name="Marcador de pie de página 3"/>
          <p:cNvSpPr>
            <a:spLocks noGrp="1"/>
          </p:cNvSpPr>
          <p:nvPr>
            <p:ph type="ftr" sz="quarter" idx="11"/>
          </p:nvPr>
        </p:nvSpPr>
        <p:spPr/>
        <p:txBody>
          <a:bodyPr/>
          <a:lstStyle/>
          <a:p>
            <a:r>
              <a:rPr lang="es-EC"/>
              <a:t>ADMINISTRACIÓN 2019-2023</a:t>
            </a:r>
          </a:p>
        </p:txBody>
      </p:sp>
      <p:pic>
        <p:nvPicPr>
          <p:cNvPr id="9" name="Imagen 8">
            <a:extLst>
              <a:ext uri="{FF2B5EF4-FFF2-40B4-BE49-F238E27FC236}">
                <a16:creationId xmlns:a16="http://schemas.microsoft.com/office/drawing/2014/main" id="{68C236B8-DC20-44E2-B9AD-55B2A696BE4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58034" y="3846755"/>
            <a:ext cx="3753566" cy="2400272"/>
          </a:xfrm>
          <a:prstGeom prst="rect">
            <a:avLst/>
          </a:prstGeom>
          <a:noFill/>
          <a:ln>
            <a:noFill/>
          </a:ln>
        </p:spPr>
      </p:pic>
      <p:pic>
        <p:nvPicPr>
          <p:cNvPr id="10" name="Imagen 9">
            <a:extLst>
              <a:ext uri="{FF2B5EF4-FFF2-40B4-BE49-F238E27FC236}">
                <a16:creationId xmlns:a16="http://schemas.microsoft.com/office/drawing/2014/main" id="{899F9C69-2F95-4D49-A990-3EB6FB19DF6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0022" y="1570434"/>
            <a:ext cx="1965325" cy="1910631"/>
          </a:xfrm>
          <a:prstGeom prst="rect">
            <a:avLst/>
          </a:prstGeom>
          <a:noFill/>
          <a:ln>
            <a:noFill/>
          </a:ln>
        </p:spPr>
      </p:pic>
      <p:pic>
        <p:nvPicPr>
          <p:cNvPr id="12" name="Imagen 11">
            <a:extLst>
              <a:ext uri="{FF2B5EF4-FFF2-40B4-BE49-F238E27FC236}">
                <a16:creationId xmlns:a16="http://schemas.microsoft.com/office/drawing/2014/main" id="{560E286F-0408-4005-91EF-6748F98EB0F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554" y="3846755"/>
            <a:ext cx="1695450" cy="2400272"/>
          </a:xfrm>
          <a:prstGeom prst="rect">
            <a:avLst/>
          </a:prstGeom>
          <a:noFill/>
          <a:ln>
            <a:noFill/>
          </a:ln>
        </p:spPr>
      </p:pic>
      <p:pic>
        <p:nvPicPr>
          <p:cNvPr id="14" name="Imagen 13">
            <a:extLst>
              <a:ext uri="{FF2B5EF4-FFF2-40B4-BE49-F238E27FC236}">
                <a16:creationId xmlns:a16="http://schemas.microsoft.com/office/drawing/2014/main" id="{9959CF7C-EC99-433A-AEC7-F4FA3574020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2960" y="3814385"/>
            <a:ext cx="2016224" cy="2423092"/>
          </a:xfrm>
          <a:prstGeom prst="rect">
            <a:avLst/>
          </a:prstGeom>
          <a:noFill/>
          <a:ln>
            <a:noFill/>
          </a:ln>
        </p:spPr>
      </p:pic>
      <p:pic>
        <p:nvPicPr>
          <p:cNvPr id="15" name="Imagen 14">
            <a:extLst>
              <a:ext uri="{FF2B5EF4-FFF2-40B4-BE49-F238E27FC236}">
                <a16:creationId xmlns:a16="http://schemas.microsoft.com/office/drawing/2014/main" id="{7A69CDF9-2A4D-454B-A9F5-9B7C0496843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4127" y="1559745"/>
            <a:ext cx="3017813" cy="1887809"/>
          </a:xfrm>
          <a:prstGeom prst="rect">
            <a:avLst/>
          </a:prstGeom>
          <a:noFill/>
          <a:ln>
            <a:noFill/>
          </a:ln>
        </p:spPr>
      </p:pic>
      <p:pic>
        <p:nvPicPr>
          <p:cNvPr id="16" name="Imagen 15">
            <a:extLst>
              <a:ext uri="{FF2B5EF4-FFF2-40B4-BE49-F238E27FC236}">
                <a16:creationId xmlns:a16="http://schemas.microsoft.com/office/drawing/2014/main" id="{3EAB92A3-E3DA-43DE-84F6-A69AEDF068F7}"/>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242" y="1696586"/>
            <a:ext cx="2667000" cy="1784479"/>
          </a:xfrm>
          <a:prstGeom prst="rect">
            <a:avLst/>
          </a:prstGeom>
          <a:noFill/>
          <a:ln>
            <a:noFill/>
          </a:ln>
        </p:spPr>
      </p:pic>
    </p:spTree>
    <p:extLst>
      <p:ext uri="{BB962C8B-B14F-4D97-AF65-F5344CB8AC3E}">
        <p14:creationId xmlns:p14="http://schemas.microsoft.com/office/powerpoint/2010/main" val="1237149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230312" y="1197119"/>
            <a:ext cx="6120680" cy="400110"/>
          </a:xfrm>
          <a:prstGeom prst="rect">
            <a:avLst/>
          </a:prstGeom>
        </p:spPr>
        <p:txBody>
          <a:bodyPr wrap="square">
            <a:spAutoFit/>
          </a:bodyPr>
          <a:lstStyle/>
          <a:p>
            <a:pPr>
              <a:spcAft>
                <a:spcPts val="0"/>
              </a:spcAft>
            </a:pPr>
            <a:r>
              <a:rPr lang="es-ES" sz="2000" b="1" dirty="0">
                <a:latin typeface="Century Gothic" panose="020B0502020202020204" pitchFamily="34" charset="0"/>
                <a:ea typeface="Yu Gothic UI Semilight" panose="020B0400000000000000" pitchFamily="34" charset="-128"/>
                <a:cs typeface="Arial" panose="020B0604020202020204" pitchFamily="34" charset="0"/>
              </a:rPr>
              <a:t>Pregunta: Sra. Tania Marlene Peñaranda </a:t>
            </a:r>
            <a:r>
              <a:rPr lang="es-ES" sz="2000" b="1" dirty="0" err="1">
                <a:latin typeface="Century Gothic" panose="020B0502020202020204" pitchFamily="34" charset="0"/>
                <a:ea typeface="Yu Gothic UI Semilight" panose="020B0400000000000000" pitchFamily="34" charset="-128"/>
                <a:cs typeface="Arial" panose="020B0604020202020204" pitchFamily="34" charset="0"/>
              </a:rPr>
              <a:t>Averos</a:t>
            </a:r>
            <a:endParaRPr lang="es-EC" sz="2000"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5" name="Rectángulo 4">
            <a:extLst>
              <a:ext uri="{FF2B5EF4-FFF2-40B4-BE49-F238E27FC236}">
                <a16:creationId xmlns:a16="http://schemas.microsoft.com/office/drawing/2014/main" id="{80B16D3A-F75C-424A-BA84-27EFF3BED852}"/>
              </a:ext>
            </a:extLst>
          </p:cNvPr>
          <p:cNvSpPr/>
          <p:nvPr/>
        </p:nvSpPr>
        <p:spPr>
          <a:xfrm>
            <a:off x="460375" y="2106179"/>
            <a:ext cx="8133315" cy="3838680"/>
          </a:xfrm>
          <a:prstGeom prst="rect">
            <a:avLst/>
          </a:prstGeom>
        </p:spPr>
        <p:txBody>
          <a:bodyPr wrap="square">
            <a:spAutoFit/>
          </a:bodyPr>
          <a:lstStyle/>
          <a:p>
            <a:pPr lvl="0">
              <a:lnSpc>
                <a:spcPct val="107000"/>
              </a:lnSpc>
              <a:spcAft>
                <a:spcPts val="800"/>
              </a:spcAft>
            </a:pPr>
            <a:r>
              <a:rPr lang="es-EC" b="1" dirty="0">
                <a:latin typeface="Century Gothic" panose="020B0502020202020204" pitchFamily="34" charset="0"/>
                <a:ea typeface="Calibri" panose="020F0502020204030204" pitchFamily="34" charset="0"/>
                <a:cs typeface="Times New Roman" panose="02020603050405020304" pitchFamily="18" charset="0"/>
              </a:rPr>
              <a:t>1. ¿Porque no se evidencia ningún tipo de avance en la Construcción de la plaza de Juegos Populares?</a:t>
            </a:r>
          </a:p>
          <a:p>
            <a:pPr lvl="0">
              <a:lnSpc>
                <a:spcPct val="107000"/>
              </a:lnSpc>
              <a:spcAft>
                <a:spcPts val="800"/>
              </a:spcAft>
            </a:pPr>
            <a:endParaRPr lang="es-EC"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El GAD Parroquial de Luis Cordero Vega ha priorizado este proyecto como uno de sus proyectos emblemáticos. Incluso fue priorizado para su ejecución desde la administración anterior. Ha sido necesario para su construcción la legalización del predio, así como la actualización de su estudio, situación que al depender de otros actores demanda tiempo para su ejecución, sin embargo, ya se los ha obtenido a inicios del año 2021. Es grato para el GAD Parroquial informar que este equipamiento se encuentra adjudicado y en construcción con un plazo de 120 días para su entrega.</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1198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691680" y="941038"/>
            <a:ext cx="6120680" cy="400110"/>
          </a:xfrm>
          <a:prstGeom prst="rect">
            <a:avLst/>
          </a:prstGeom>
        </p:spPr>
        <p:txBody>
          <a:bodyPr wrap="square">
            <a:spAutoFit/>
          </a:bodyPr>
          <a:lstStyle/>
          <a:p>
            <a:pPr>
              <a:spcAft>
                <a:spcPts val="0"/>
              </a:spcAft>
            </a:pPr>
            <a:r>
              <a:rPr lang="es-ES" sz="2000" b="1" dirty="0">
                <a:latin typeface="Century Gothic" panose="020B0502020202020204" pitchFamily="34" charset="0"/>
                <a:ea typeface="Yu Gothic UI Semilight" panose="020B0400000000000000" pitchFamily="34" charset="-128"/>
                <a:cs typeface="Arial" panose="020B0604020202020204" pitchFamily="34" charset="0"/>
              </a:rPr>
              <a:t>Pregunta: Sra. Tania Marlene Peñaranda </a:t>
            </a:r>
            <a:r>
              <a:rPr lang="es-ES" sz="2000" b="1" dirty="0" err="1">
                <a:latin typeface="Century Gothic" panose="020B0502020202020204" pitchFamily="34" charset="0"/>
                <a:ea typeface="Yu Gothic UI Semilight" panose="020B0400000000000000" pitchFamily="34" charset="-128"/>
                <a:cs typeface="Arial" panose="020B0604020202020204" pitchFamily="34" charset="0"/>
              </a:rPr>
              <a:t>Averos</a:t>
            </a:r>
            <a:endParaRPr lang="es-EC" sz="2000"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6" name="Rectángulo 5">
            <a:extLst>
              <a:ext uri="{FF2B5EF4-FFF2-40B4-BE49-F238E27FC236}">
                <a16:creationId xmlns:a16="http://schemas.microsoft.com/office/drawing/2014/main" id="{527F2A20-4D97-473C-A6B8-D3A86E1CA622}"/>
              </a:ext>
            </a:extLst>
          </p:cNvPr>
          <p:cNvSpPr/>
          <p:nvPr/>
        </p:nvSpPr>
        <p:spPr>
          <a:xfrm>
            <a:off x="437527" y="1692904"/>
            <a:ext cx="8261928" cy="4431406"/>
          </a:xfrm>
          <a:prstGeom prst="rect">
            <a:avLst/>
          </a:prstGeom>
        </p:spPr>
        <p:txBody>
          <a:bodyPr wrap="square">
            <a:spAutoFit/>
          </a:bodyPr>
          <a:lstStyle/>
          <a:p>
            <a:pPr lvl="0">
              <a:lnSpc>
                <a:spcPct val="107000"/>
              </a:lnSpc>
              <a:spcAft>
                <a:spcPts val="800"/>
              </a:spcAft>
            </a:pPr>
            <a:r>
              <a:rPr lang="es-EC" b="1" dirty="0">
                <a:latin typeface="Century Gothic" panose="020B0502020202020204" pitchFamily="34" charset="0"/>
                <a:ea typeface="Calibri" panose="020F0502020204030204" pitchFamily="34" charset="0"/>
                <a:cs typeface="Times New Roman" panose="02020603050405020304" pitchFamily="18" charset="0"/>
              </a:rPr>
              <a:t>2. ¿Porque no se evidencia ningún tipo de avance en la Segunda Fase del Alcantarillado?</a:t>
            </a:r>
          </a:p>
          <a:p>
            <a:pPr lvl="0">
              <a:lnSpc>
                <a:spcPct val="107000"/>
              </a:lnSpc>
              <a:spcAft>
                <a:spcPts val="800"/>
              </a:spcAft>
            </a:pPr>
            <a:endParaRPr lang="es-EC"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La ejecución de la segunda etapa del alcantarillado en el centro Parroquial requiere la actualización de los costos y aprobación en SENAGUA, debido a que son requisitos necesarios para su ejecución. Adicionalmente se menciona que este proyecto es de competencia Municipal, sin embargo, no se han tomado acciones al respecto. A pesar de esta situación El GAD Parroquial a realizado esfuerzos gestionando a través de EMAPAS G, así como en ELECAUSTRO y en el BDE, sin embargo, no se han obtenido respuestas favorables. El GAD Parroquial siguiendo el debido proceso continuará gestionado los recursos para su ejecución con el fin de que se cumpla esta obra anhelada.</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2411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619672" y="1062601"/>
            <a:ext cx="6120680" cy="400110"/>
          </a:xfrm>
          <a:prstGeom prst="rect">
            <a:avLst/>
          </a:prstGeom>
        </p:spPr>
        <p:txBody>
          <a:bodyPr wrap="square">
            <a:spAutoFit/>
          </a:bodyPr>
          <a:lstStyle/>
          <a:p>
            <a:pPr>
              <a:spcAft>
                <a:spcPts val="0"/>
              </a:spcAft>
            </a:pPr>
            <a:r>
              <a:rPr lang="es-ES" sz="2000" b="1" dirty="0">
                <a:latin typeface="Century Gothic" panose="020B0502020202020204" pitchFamily="34" charset="0"/>
                <a:ea typeface="Yu Gothic UI Semilight" panose="020B0400000000000000" pitchFamily="34" charset="-128"/>
                <a:cs typeface="Arial" panose="020B0604020202020204" pitchFamily="34" charset="0"/>
              </a:rPr>
              <a:t>Pregunta: Sra. Tania Marlene Peñaranda </a:t>
            </a:r>
            <a:r>
              <a:rPr lang="es-ES" sz="2000" b="1" dirty="0" err="1">
                <a:latin typeface="Century Gothic" panose="020B0502020202020204" pitchFamily="34" charset="0"/>
                <a:ea typeface="Yu Gothic UI Semilight" panose="020B0400000000000000" pitchFamily="34" charset="-128"/>
                <a:cs typeface="Arial" panose="020B0604020202020204" pitchFamily="34" charset="0"/>
              </a:rPr>
              <a:t>Averos</a:t>
            </a:r>
            <a:endParaRPr lang="es-EC" sz="2000"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5" name="Rectángulo 4">
            <a:extLst>
              <a:ext uri="{FF2B5EF4-FFF2-40B4-BE49-F238E27FC236}">
                <a16:creationId xmlns:a16="http://schemas.microsoft.com/office/drawing/2014/main" id="{12D7888B-7B84-4AEF-B377-0887E0FA905F}"/>
              </a:ext>
            </a:extLst>
          </p:cNvPr>
          <p:cNvSpPr/>
          <p:nvPr/>
        </p:nvSpPr>
        <p:spPr>
          <a:xfrm>
            <a:off x="578278" y="2002737"/>
            <a:ext cx="7987443" cy="3736087"/>
          </a:xfrm>
          <a:prstGeom prst="rect">
            <a:avLst/>
          </a:prstGeom>
        </p:spPr>
        <p:txBody>
          <a:bodyPr wrap="square">
            <a:spAutoFit/>
          </a:bodyPr>
          <a:lstStyle/>
          <a:p>
            <a:pPr lvl="0">
              <a:lnSpc>
                <a:spcPct val="107000"/>
              </a:lnSpc>
              <a:spcAft>
                <a:spcPts val="0"/>
              </a:spcAft>
            </a:pPr>
            <a:r>
              <a:rPr lang="es-EC" b="1" dirty="0">
                <a:latin typeface="Century Gothic" panose="020B0502020202020204" pitchFamily="34" charset="0"/>
                <a:ea typeface="Calibri" panose="020F0502020204030204" pitchFamily="34" charset="0"/>
                <a:cs typeface="Times New Roman" panose="02020603050405020304" pitchFamily="18" charset="0"/>
              </a:rPr>
              <a:t>3. ¿Que se realizó con el premio “Cubierta para una cancha” que ganaron los jóvenes en el campeonato </a:t>
            </a:r>
            <a:r>
              <a:rPr lang="es-EC" b="1" dirty="0" err="1">
                <a:latin typeface="Century Gothic" panose="020B0502020202020204" pitchFamily="34" charset="0"/>
                <a:ea typeface="Calibri" panose="020F0502020204030204" pitchFamily="34" charset="0"/>
                <a:cs typeface="Times New Roman" panose="02020603050405020304" pitchFamily="18" charset="0"/>
              </a:rPr>
              <a:t>interparroquial</a:t>
            </a:r>
            <a:r>
              <a:rPr lang="es-EC" b="1" dirty="0">
                <a:latin typeface="Century Gothic" panose="020B0502020202020204" pitchFamily="34" charset="0"/>
                <a:ea typeface="Calibri" panose="020F0502020204030204" pitchFamily="34" charset="0"/>
                <a:cs typeface="Times New Roman" panose="02020603050405020304" pitchFamily="18" charset="0"/>
              </a:rPr>
              <a:t>?</a:t>
            </a:r>
            <a:endParaRPr lang="es-EC"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 </a:t>
            </a:r>
            <a:endParaRPr lang="es-EC"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El Premio denominado “Cubierta para una cancha” obtenido por los deportistas en el campeonato </a:t>
            </a:r>
            <a:r>
              <a:rPr lang="es-EC" dirty="0" err="1">
                <a:latin typeface="Century Gothic" panose="020B0502020202020204" pitchFamily="34" charset="0"/>
                <a:ea typeface="Calibri" panose="020F0502020204030204" pitchFamily="34" charset="0"/>
                <a:cs typeface="Times New Roman" panose="02020603050405020304" pitchFamily="18" charset="0"/>
              </a:rPr>
              <a:t>interparroquial</a:t>
            </a:r>
            <a:r>
              <a:rPr lang="es-EC" dirty="0">
                <a:latin typeface="Century Gothic" panose="020B0502020202020204" pitchFamily="34" charset="0"/>
                <a:ea typeface="Calibri" panose="020F0502020204030204" pitchFamily="34" charset="0"/>
                <a:cs typeface="Times New Roman" panose="02020603050405020304" pitchFamily="18" charset="0"/>
              </a:rPr>
              <a:t> realizado durante el año 2019 y que se debía ejecutar el año 2020, no ha sido otorgado por parte del GAD Municipal de Gualaceo quienes fueron los que se comprometieron a entregar esta infraestructura. Es necesario mencionar que el GAD Parroquial ha realizado todas las gestiones que han estado a su alcance, sin embargo, el Municipio no da respuestas claras sobre la ejecución de esta cubierta ganada en buena lid.</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3851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187624" y="1074009"/>
            <a:ext cx="5328592" cy="369332"/>
          </a:xfrm>
          <a:prstGeom prst="rect">
            <a:avLst/>
          </a:prstGeom>
        </p:spPr>
        <p:txBody>
          <a:bodyPr wrap="square">
            <a:spAutoFit/>
          </a:bodyPr>
          <a:lstStyle/>
          <a:p>
            <a:pPr>
              <a:spcAft>
                <a:spcPts val="0"/>
              </a:spcAft>
            </a:pPr>
            <a:r>
              <a:rPr lang="es-EC" b="1" dirty="0">
                <a:latin typeface="Century Gothic" panose="020B0502020202020204" pitchFamily="34" charset="0"/>
                <a:ea typeface="Arial" panose="020B0604020202020204" pitchFamily="34" charset="0"/>
                <a:cs typeface="Arial" panose="020B0604020202020204" pitchFamily="34" charset="0"/>
              </a:rPr>
              <a:t>Pregunta Sr. Segundo Fausto Borja Zhicay </a:t>
            </a:r>
            <a:endParaRPr lang="es-EC"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6" name="Rectángulo 5">
            <a:extLst>
              <a:ext uri="{FF2B5EF4-FFF2-40B4-BE49-F238E27FC236}">
                <a16:creationId xmlns:a16="http://schemas.microsoft.com/office/drawing/2014/main" id="{4042F314-38CE-4297-AB53-13E246405599}"/>
              </a:ext>
            </a:extLst>
          </p:cNvPr>
          <p:cNvSpPr/>
          <p:nvPr/>
        </p:nvSpPr>
        <p:spPr>
          <a:xfrm>
            <a:off x="307975" y="1786157"/>
            <a:ext cx="8424936" cy="4135043"/>
          </a:xfrm>
          <a:prstGeom prst="rect">
            <a:avLst/>
          </a:prstGeom>
        </p:spPr>
        <p:txBody>
          <a:bodyPr wrap="square">
            <a:spAutoFit/>
          </a:bodyPr>
          <a:lstStyle/>
          <a:p>
            <a:pPr marL="342900" indent="-342900" algn="just">
              <a:lnSpc>
                <a:spcPct val="107000"/>
              </a:lnSpc>
              <a:spcAft>
                <a:spcPts val="800"/>
              </a:spcAft>
              <a:buFont typeface="+mj-lt"/>
              <a:buAutoNum type="arabicPeriod"/>
            </a:pPr>
            <a:r>
              <a:rPr lang="es-EC" b="1" dirty="0">
                <a:latin typeface="Century Gothic" panose="020B0502020202020204" pitchFamily="34" charset="0"/>
                <a:ea typeface="Calibri" panose="020F0502020204030204" pitchFamily="34" charset="0"/>
                <a:cs typeface="Times New Roman" panose="02020603050405020304" pitchFamily="18" charset="0"/>
              </a:rPr>
              <a:t>Explicar por qué </a:t>
            </a:r>
            <a:r>
              <a:rPr lang="es-EC" b="1" dirty="0">
                <a:latin typeface="Century Gothic" panose="020B0502020202020204" pitchFamily="34" charset="0"/>
                <a:cs typeface="Times New Roman" panose="02020603050405020304" pitchFamily="18" charset="0"/>
              </a:rPr>
              <a:t>motivo aún no se han culminado los cerramientos en las canchas de </a:t>
            </a:r>
            <a:r>
              <a:rPr lang="es-EC" b="1" dirty="0" err="1">
                <a:latin typeface="Century Gothic" panose="020B0502020202020204" pitchFamily="34" charset="0"/>
                <a:cs typeface="Times New Roman" panose="02020603050405020304" pitchFamily="18" charset="0"/>
              </a:rPr>
              <a:t>Uchucay</a:t>
            </a:r>
            <a:r>
              <a:rPr lang="es-EC" b="1" dirty="0">
                <a:latin typeface="Century Gothic" panose="020B0502020202020204" pitchFamily="34" charset="0"/>
                <a:cs typeface="Times New Roman" panose="02020603050405020304" pitchFamily="18" charset="0"/>
              </a:rPr>
              <a:t>, San Francisco y </a:t>
            </a:r>
            <a:r>
              <a:rPr lang="es-EC" b="1" dirty="0" err="1">
                <a:latin typeface="Century Gothic" panose="020B0502020202020204" pitchFamily="34" charset="0"/>
                <a:cs typeface="Times New Roman" panose="02020603050405020304" pitchFamily="18" charset="0"/>
              </a:rPr>
              <a:t>Chaguarloma</a:t>
            </a:r>
            <a:r>
              <a:rPr lang="es-EC" b="1" dirty="0">
                <a:latin typeface="Century Gothic" panose="020B0502020202020204" pitchFamily="34" charset="0"/>
                <a:cs typeface="Times New Roman" panose="02020603050405020304" pitchFamily="18" charset="0"/>
              </a:rPr>
              <a:t>. ¿Por qué motivo no se han realizado estudios para la elaboración de una cancha de uso múltiple en la comunidad de </a:t>
            </a:r>
            <a:r>
              <a:rPr lang="es-EC" b="1" dirty="0" err="1">
                <a:latin typeface="Century Gothic" panose="020B0502020202020204" pitchFamily="34" charset="0"/>
                <a:cs typeface="Times New Roman" panose="02020603050405020304" pitchFamily="18" charset="0"/>
              </a:rPr>
              <a:t>Chaguarloma</a:t>
            </a:r>
            <a:r>
              <a:rPr lang="es-EC" b="1" dirty="0">
                <a:latin typeface="Century Gothic" panose="020B0502020202020204" pitchFamily="34" charset="0"/>
                <a:cs typeface="Times New Roman" panose="02020603050405020304" pitchFamily="18" charset="0"/>
              </a:rPr>
              <a:t>? ¿Por qué motivo no se amplía el sistema de alcantarillado hacia a la comunidad de </a:t>
            </a:r>
            <a:r>
              <a:rPr lang="es-EC" b="1" dirty="0" err="1">
                <a:latin typeface="Century Gothic" panose="020B0502020202020204" pitchFamily="34" charset="0"/>
                <a:cs typeface="Times New Roman" panose="02020603050405020304" pitchFamily="18" charset="0"/>
              </a:rPr>
              <a:t>Chaguarloma</a:t>
            </a:r>
            <a:r>
              <a:rPr lang="es-EC" b="1" dirty="0">
                <a:latin typeface="Century Gothic" panose="020B0502020202020204" pitchFamily="34" charset="0"/>
                <a:cs typeface="Times New Roman" panose="02020603050405020304" pitchFamily="18" charset="0"/>
              </a:rPr>
              <a:t> o se crea una planta de tratamiento para las aguas servidas?</a:t>
            </a:r>
          </a:p>
          <a:p>
            <a:pPr marL="342900" lvl="0" indent="-342900">
              <a:lnSpc>
                <a:spcPct val="107000"/>
              </a:lnSpc>
              <a:spcAft>
                <a:spcPts val="800"/>
              </a:spcAft>
              <a:buFont typeface="+mj-lt"/>
              <a:buAutoNum type="arabicPeriod"/>
            </a:pPr>
            <a:endParaRPr lang="es-EC"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Estos proyectos no han sido ejecutados dado que no han priorizados en asamblea durante el año 2020. En este sentido se recomienda asistir a las asambleas e involucrarse en la planificación y formulación del presupuesto anual para incorporar las solicitudes de cada una de sus comunidades.</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8799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187624" y="1074009"/>
            <a:ext cx="5328592" cy="369332"/>
          </a:xfrm>
          <a:prstGeom prst="rect">
            <a:avLst/>
          </a:prstGeom>
        </p:spPr>
        <p:txBody>
          <a:bodyPr wrap="square">
            <a:spAutoFit/>
          </a:bodyPr>
          <a:lstStyle/>
          <a:p>
            <a:pPr>
              <a:spcAft>
                <a:spcPts val="0"/>
              </a:spcAft>
            </a:pPr>
            <a:r>
              <a:rPr lang="es-EC" b="1" dirty="0">
                <a:latin typeface="Century Gothic" panose="020B0502020202020204" pitchFamily="34" charset="0"/>
                <a:ea typeface="Arial" panose="020B0604020202020204" pitchFamily="34" charset="0"/>
                <a:cs typeface="Arial" panose="020B0604020202020204" pitchFamily="34" charset="0"/>
              </a:rPr>
              <a:t>Pregunta Sr. Segundo Fausto Borja Zhicay </a:t>
            </a:r>
            <a:endParaRPr lang="es-EC" dirty="0">
              <a:latin typeface="Times New Roman" panose="02020603050405020304" pitchFamily="18" charset="0"/>
              <a:ea typeface="Times New Roman" panose="02020603050405020304" pitchFamily="18" charset="0"/>
            </a:endParaRPr>
          </a:p>
        </p:txBody>
      </p:sp>
      <p:sp>
        <p:nvSpPr>
          <p:cNvPr id="5" name="Rectángulo 4"/>
          <p:cNvSpPr/>
          <p:nvPr/>
        </p:nvSpPr>
        <p:spPr>
          <a:xfrm>
            <a:off x="521469" y="1851092"/>
            <a:ext cx="8188523" cy="4041171"/>
          </a:xfrm>
          <a:prstGeom prst="rect">
            <a:avLst/>
          </a:prstGeom>
        </p:spPr>
        <p:txBody>
          <a:bodyPr wrap="square">
            <a:spAutoFit/>
          </a:bodyPr>
          <a:lstStyle/>
          <a:p>
            <a:pPr lvl="0" algn="just"/>
            <a:r>
              <a:rPr lang="es-EC" b="1" dirty="0">
                <a:latin typeface="Century Gothic" panose="020B0502020202020204" pitchFamily="34" charset="0"/>
                <a:ea typeface="Times New Roman" panose="02020603050405020304" pitchFamily="18" charset="0"/>
                <a:cs typeface="Arial" panose="020B0604020202020204" pitchFamily="34" charset="0"/>
              </a:rPr>
              <a:t>2.- </a:t>
            </a:r>
            <a:r>
              <a:rPr lang="es-EC" b="1" dirty="0">
                <a:latin typeface="Century Gothic" panose="020B0502020202020204" pitchFamily="34" charset="0"/>
                <a:cs typeface="Arial" panose="020B0604020202020204" pitchFamily="34" charset="0"/>
              </a:rPr>
              <a:t>¿Por qué motivo por que no se crea un puente o una aplicación de la vía que conduce de Luis Cordero a </a:t>
            </a:r>
            <a:r>
              <a:rPr lang="es-EC" b="1" dirty="0" err="1">
                <a:latin typeface="Century Gothic" panose="020B0502020202020204" pitchFamily="34" charset="0"/>
                <a:cs typeface="Arial" panose="020B0604020202020204" pitchFamily="34" charset="0"/>
              </a:rPr>
              <a:t>Chaguarloma</a:t>
            </a:r>
            <a:r>
              <a:rPr lang="es-EC" b="1" dirty="0">
                <a:latin typeface="Century Gothic" panose="020B0502020202020204" pitchFamily="34" charset="0"/>
                <a:cs typeface="Arial" panose="020B0604020202020204" pitchFamily="34" charset="0"/>
              </a:rPr>
              <a:t>, debido a que el puente que cruza la quebrada de </a:t>
            </a:r>
            <a:r>
              <a:rPr lang="es-EC" b="1" dirty="0" err="1">
                <a:latin typeface="Century Gothic" panose="020B0502020202020204" pitchFamily="34" charset="0"/>
                <a:cs typeface="Arial" panose="020B0604020202020204" pitchFamily="34" charset="0"/>
              </a:rPr>
              <a:t>Izhcaipungo</a:t>
            </a:r>
            <a:r>
              <a:rPr lang="es-EC" b="1" dirty="0">
                <a:latin typeface="Century Gothic" panose="020B0502020202020204" pitchFamily="34" charset="0"/>
                <a:cs typeface="Arial" panose="020B0604020202020204" pitchFamily="34" charset="0"/>
              </a:rPr>
              <a:t> es un riesgo para el transporte Público?</a:t>
            </a:r>
          </a:p>
          <a:p>
            <a:pPr algn="just">
              <a:lnSpc>
                <a:spcPct val="115000"/>
              </a:lnSpc>
              <a:spcAft>
                <a:spcPts val="0"/>
              </a:spcAft>
            </a:pPr>
            <a:r>
              <a:rPr lang="es-EC" b="1" dirty="0">
                <a:latin typeface="Century Gothic" panose="020B0502020202020204" pitchFamily="34" charset="0"/>
                <a:cs typeface="Arial" panose="020B0604020202020204" pitchFamily="34" charset="0"/>
              </a:rPr>
              <a:t> </a:t>
            </a:r>
          </a:p>
          <a:p>
            <a:pPr algn="just">
              <a:lnSpc>
                <a:spcPct val="115000"/>
              </a:lnSpc>
              <a:spcAft>
                <a:spcPts val="0"/>
              </a:spcAft>
            </a:pPr>
            <a:r>
              <a:rPr lang="es-EC" dirty="0">
                <a:latin typeface="Century Gothic" panose="020B0502020202020204" pitchFamily="34" charset="0"/>
                <a:ea typeface="Times New Roman" panose="02020603050405020304" pitchFamily="18" charset="0"/>
                <a:cs typeface="Arial" panose="020B0604020202020204" pitchFamily="34" charset="0"/>
              </a:rPr>
              <a:t>El mantenimiento vial al ser una competencia concurrente, éste se ejecuta a través de convenio con recursos de la Tasas solidaria año a año con la prefectura del Azuay. Este convenio detalla la priorización de vías en asamblea parroquia para la ejecución del presupuesto 2020 con recursos de la tasa solidaria 2019, cuyo limitante es el presupuesto por lo cual en este año se alcanzó a dar mantenimiento a nivel de lastre en 8 kilómetros. Dentro de este mantenimiento si bien no se realizó el puente mencionado, sí se contempló el mantenimiento vial.</a:t>
            </a:r>
            <a:endParaRPr lang="es-EC" sz="2000" dirty="0">
              <a:effectLst/>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a:latin typeface="Century Gothic" panose="020B0502020202020204" pitchFamily="34" charset="0"/>
              </a:rPr>
              <a:t>ADMINISTRACIÓN 2019-2023</a:t>
            </a:r>
          </a:p>
        </p:txBody>
      </p:sp>
    </p:spTree>
    <p:extLst>
      <p:ext uri="{BB962C8B-B14F-4D97-AF65-F5344CB8AC3E}">
        <p14:creationId xmlns:p14="http://schemas.microsoft.com/office/powerpoint/2010/main" val="369780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187624" y="1074009"/>
            <a:ext cx="5328592" cy="369332"/>
          </a:xfrm>
          <a:prstGeom prst="rect">
            <a:avLst/>
          </a:prstGeom>
        </p:spPr>
        <p:txBody>
          <a:bodyPr wrap="square">
            <a:spAutoFit/>
          </a:bodyPr>
          <a:lstStyle/>
          <a:p>
            <a:pPr>
              <a:spcAft>
                <a:spcPts val="0"/>
              </a:spcAft>
            </a:pPr>
            <a:r>
              <a:rPr lang="es-EC" b="1" dirty="0">
                <a:latin typeface="Century Gothic" panose="020B0502020202020204" pitchFamily="34" charset="0"/>
                <a:ea typeface="Arial" panose="020B0604020202020204" pitchFamily="34" charset="0"/>
                <a:cs typeface="Arial" panose="020B0604020202020204" pitchFamily="34" charset="0"/>
              </a:rPr>
              <a:t>Pregunta Sr. Segundo Fausto Borja Zhicay </a:t>
            </a:r>
            <a:endParaRPr lang="es-EC"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5" name="Rectángulo 4">
            <a:extLst>
              <a:ext uri="{FF2B5EF4-FFF2-40B4-BE49-F238E27FC236}">
                <a16:creationId xmlns:a16="http://schemas.microsoft.com/office/drawing/2014/main" id="{FE2B9BB2-7E4A-4978-9B0B-62A706C76440}"/>
              </a:ext>
            </a:extLst>
          </p:cNvPr>
          <p:cNvSpPr/>
          <p:nvPr/>
        </p:nvSpPr>
        <p:spPr>
          <a:xfrm>
            <a:off x="460375" y="2061968"/>
            <a:ext cx="8323553" cy="3542316"/>
          </a:xfrm>
          <a:prstGeom prst="rect">
            <a:avLst/>
          </a:prstGeom>
        </p:spPr>
        <p:txBody>
          <a:bodyPr wrap="square">
            <a:spAutoFit/>
          </a:bodyPr>
          <a:lstStyle/>
          <a:p>
            <a:pPr lvl="0" algn="just">
              <a:lnSpc>
                <a:spcPct val="107000"/>
              </a:lnSpc>
              <a:spcAft>
                <a:spcPts val="800"/>
              </a:spcAft>
            </a:pPr>
            <a:r>
              <a:rPr lang="es-EC" b="1" dirty="0">
                <a:latin typeface="Century Gothic" panose="020B0502020202020204" pitchFamily="34" charset="0"/>
                <a:ea typeface="Calibri" panose="020F0502020204030204" pitchFamily="34" charset="0"/>
                <a:cs typeface="Times New Roman" panose="02020603050405020304" pitchFamily="18" charset="0"/>
              </a:rPr>
              <a:t>3. ¿Por qué no se crea una ordenanza en donde se regule el modo de riego por parte de los socios que contemplan los diferentes sistemas de Aguas de Riego que existen en la Parroquia?</a:t>
            </a:r>
          </a:p>
          <a:p>
            <a:pPr lvl="0">
              <a:lnSpc>
                <a:spcPct val="107000"/>
              </a:lnSpc>
              <a:spcAft>
                <a:spcPts val="800"/>
              </a:spcAft>
            </a:pPr>
            <a:endParaRPr lang="es-EC"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La potestad y competencia para la creación, regulación y control de ordenanzas la tiene el GAD Municipal de Gualaceo a través de su Consejo Cantonal. Por otro lado, la competencia de Riego es de la Prefectura del Azuay. Motivo por el cual el GAD Parroquial ve limitada su intervención en este problema. Sin embargo, el GAD ésta dispuesto a colaborar y coordinar acciones que mejoren la productividad en agropecuaria de la Parroquia.</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1421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187624" y="1074009"/>
            <a:ext cx="5328592" cy="369332"/>
          </a:xfrm>
          <a:prstGeom prst="rect">
            <a:avLst/>
          </a:prstGeom>
        </p:spPr>
        <p:txBody>
          <a:bodyPr wrap="square">
            <a:spAutoFit/>
          </a:bodyPr>
          <a:lstStyle/>
          <a:p>
            <a:pPr>
              <a:spcAft>
                <a:spcPts val="0"/>
              </a:spcAft>
            </a:pPr>
            <a:r>
              <a:rPr lang="es-EC" b="1" dirty="0">
                <a:latin typeface="Century Gothic" panose="020B0502020202020204" pitchFamily="34" charset="0"/>
                <a:ea typeface="Arial" panose="020B0604020202020204" pitchFamily="34" charset="0"/>
                <a:cs typeface="Arial" panose="020B0604020202020204" pitchFamily="34" charset="0"/>
              </a:rPr>
              <a:t>Pregunta Sr. Segundo Fausto Borja Zhicay </a:t>
            </a:r>
            <a:endParaRPr lang="es-EC"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6" name="Rectángulo 5">
            <a:extLst>
              <a:ext uri="{FF2B5EF4-FFF2-40B4-BE49-F238E27FC236}">
                <a16:creationId xmlns:a16="http://schemas.microsoft.com/office/drawing/2014/main" id="{7E4B3FA1-427F-46B1-A99C-0BB967F292BB}"/>
              </a:ext>
            </a:extLst>
          </p:cNvPr>
          <p:cNvSpPr/>
          <p:nvPr/>
        </p:nvSpPr>
        <p:spPr>
          <a:xfrm>
            <a:off x="460375" y="2025606"/>
            <a:ext cx="8188523" cy="3633495"/>
          </a:xfrm>
          <a:prstGeom prst="rect">
            <a:avLst/>
          </a:prstGeom>
        </p:spPr>
        <p:txBody>
          <a:bodyPr wrap="square">
            <a:spAutoFit/>
          </a:bodyPr>
          <a:lstStyle/>
          <a:p>
            <a:pPr lvl="0">
              <a:lnSpc>
                <a:spcPct val="107000"/>
              </a:lnSpc>
              <a:spcAft>
                <a:spcPts val="0"/>
              </a:spcAft>
            </a:pPr>
            <a:r>
              <a:rPr lang="es-EC" b="1" dirty="0">
                <a:latin typeface="Century Gothic" panose="020B0502020202020204" pitchFamily="34" charset="0"/>
                <a:ea typeface="Calibri" panose="020F0502020204030204" pitchFamily="34" charset="0"/>
                <a:cs typeface="Times New Roman" panose="02020603050405020304" pitchFamily="18" charset="0"/>
              </a:rPr>
              <a:t>4. ¿De qué manera se puede avanzar con la frontera agrícola en zonas de protección, como en zonas altas que no pertenecen a zonas de protección?</a:t>
            </a:r>
            <a:endParaRPr lang="es-EC" b="1"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endParaRPr lang="es-EC" b="1"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endParaRPr lang="es-EC" b="1"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EC" dirty="0">
                <a:latin typeface="Century Gothic" panose="020B0502020202020204" pitchFamily="34" charset="0"/>
                <a:ea typeface="Calibri" panose="020F0502020204030204" pitchFamily="34" charset="0"/>
                <a:cs typeface="Times New Roman" panose="02020603050405020304" pitchFamily="18" charset="0"/>
              </a:rPr>
              <a:t>El avance de la frontera agrícola esta regulado por el Ministerio del ambiente, así como por el GAD Municipal en el ámbito del uso de suelo. Situación que limita drásticamente estas acciones incluso con sanciones pecuniarias. El GAD Parroquial recomienda realizar actividades productivas en zonas permitidas en el afán de no dañar las zonas de bosque y vegetación protectora para preservar una flora y fauna que garantice una vida digna para las futuras generaciones.</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2195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187624" y="1074009"/>
            <a:ext cx="5328592" cy="369332"/>
          </a:xfrm>
          <a:prstGeom prst="rect">
            <a:avLst/>
          </a:prstGeom>
        </p:spPr>
        <p:txBody>
          <a:bodyPr wrap="square">
            <a:spAutoFit/>
          </a:bodyPr>
          <a:lstStyle/>
          <a:p>
            <a:pPr>
              <a:spcAft>
                <a:spcPts val="0"/>
              </a:spcAft>
            </a:pPr>
            <a:r>
              <a:rPr lang="es-EC" b="1" dirty="0">
                <a:latin typeface="Century Gothic" panose="020B0502020202020204" pitchFamily="34" charset="0"/>
                <a:ea typeface="Arial" panose="020B0604020202020204" pitchFamily="34" charset="0"/>
                <a:cs typeface="Arial" panose="020B0604020202020204" pitchFamily="34" charset="0"/>
              </a:rPr>
              <a:t>Pregunta Sr. Nancy Ramón</a:t>
            </a:r>
            <a:endParaRPr lang="es-EC"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6" name="Rectángulo 5">
            <a:extLst>
              <a:ext uri="{FF2B5EF4-FFF2-40B4-BE49-F238E27FC236}">
                <a16:creationId xmlns:a16="http://schemas.microsoft.com/office/drawing/2014/main" id="{74044AFF-8DEF-4060-B910-25A77243C832}"/>
              </a:ext>
            </a:extLst>
          </p:cNvPr>
          <p:cNvSpPr/>
          <p:nvPr/>
        </p:nvSpPr>
        <p:spPr>
          <a:xfrm>
            <a:off x="448935" y="2133816"/>
            <a:ext cx="7987443" cy="3838680"/>
          </a:xfrm>
          <a:prstGeom prst="rect">
            <a:avLst/>
          </a:prstGeom>
        </p:spPr>
        <p:txBody>
          <a:bodyPr wrap="square">
            <a:spAutoFit/>
          </a:bodyPr>
          <a:lstStyle/>
          <a:p>
            <a:pPr marL="342900" lvl="0" indent="-342900" algn="just">
              <a:lnSpc>
                <a:spcPct val="107000"/>
              </a:lnSpc>
              <a:spcAft>
                <a:spcPts val="800"/>
              </a:spcAft>
              <a:buFont typeface="+mj-lt"/>
              <a:buAutoNum type="arabicPeriod"/>
            </a:pPr>
            <a:r>
              <a:rPr lang="es-EC" b="1" dirty="0">
                <a:latin typeface="Century Gothic" panose="020B0502020202020204" pitchFamily="34" charset="0"/>
                <a:ea typeface="Calibri" panose="020F0502020204030204" pitchFamily="34" charset="0"/>
                <a:cs typeface="Times New Roman" panose="02020603050405020304" pitchFamily="18" charset="0"/>
              </a:rPr>
              <a:t>¿Para cuándo se concretaría el mejoramiento y levantamiento de alumbrado público que se propuso en el eje de su campaña?</a:t>
            </a:r>
          </a:p>
          <a:p>
            <a:pPr lvl="0" algn="just">
              <a:lnSpc>
                <a:spcPct val="107000"/>
              </a:lnSpc>
              <a:spcAft>
                <a:spcPts val="800"/>
              </a:spcAft>
            </a:pPr>
            <a:endParaRPr lang="es-EC"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El alumbrado público en la vía principal que conecta a la Parroquia si bien es muy necesario, se debe mencionar que no es competencia exclusiva del GAD Parroquial. Sin embargo, el GAD Parroquial ha realizado las gestiones a través de la empresa eléctrica Regional centro Sur para la ejecución de este proyecto. Se han mantenido reuniones con los funcionarios de esta institución y han sabido informar que este proyecto en conjunto con el de otras Parroquias se encuentra en planificación y es probable que se ejecute a finales del año 2021.</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8544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3" name="2 Rectángulo"/>
          <p:cNvSpPr/>
          <p:nvPr/>
        </p:nvSpPr>
        <p:spPr>
          <a:xfrm>
            <a:off x="1259632" y="332656"/>
            <a:ext cx="7188186" cy="461665"/>
          </a:xfrm>
          <a:prstGeom prst="rect">
            <a:avLst/>
          </a:prstGeom>
        </p:spPr>
        <p:txBody>
          <a:bodyPr wrap="none">
            <a:spAutoFit/>
          </a:bodyPr>
          <a:lstStyle/>
          <a:p>
            <a:r>
              <a:rPr lang="es-EC" sz="2400" b="1" dirty="0">
                <a:solidFill>
                  <a:srgbClr val="00B050"/>
                </a:solidFill>
                <a:latin typeface="Century Gothic" pitchFamily="34" charset="0"/>
              </a:rPr>
              <a:t>PREGUNTAS FORMULADAS POR LA CIUDADANÍA</a:t>
            </a:r>
          </a:p>
        </p:txBody>
      </p:sp>
      <p:sp>
        <p:nvSpPr>
          <p:cNvPr id="4" name="Rectángulo 3"/>
          <p:cNvSpPr/>
          <p:nvPr/>
        </p:nvSpPr>
        <p:spPr>
          <a:xfrm>
            <a:off x="1187624" y="1074009"/>
            <a:ext cx="5328592" cy="369332"/>
          </a:xfrm>
          <a:prstGeom prst="rect">
            <a:avLst/>
          </a:prstGeom>
        </p:spPr>
        <p:txBody>
          <a:bodyPr wrap="square">
            <a:spAutoFit/>
          </a:bodyPr>
          <a:lstStyle/>
          <a:p>
            <a:pPr>
              <a:spcAft>
                <a:spcPts val="0"/>
              </a:spcAft>
            </a:pPr>
            <a:r>
              <a:rPr lang="es-EC" b="1" dirty="0">
                <a:latin typeface="Century Gothic" panose="020B0502020202020204" pitchFamily="34" charset="0"/>
                <a:ea typeface="Arial" panose="020B0604020202020204" pitchFamily="34" charset="0"/>
                <a:cs typeface="Arial" panose="020B0604020202020204" pitchFamily="34" charset="0"/>
              </a:rPr>
              <a:t>Pregunta Sr. Nancy Ramón</a:t>
            </a:r>
            <a:endParaRPr lang="es-EC" dirty="0">
              <a:latin typeface="Times New Roman" panose="02020603050405020304" pitchFamily="18" charset="0"/>
              <a:ea typeface="Times New Roman" panose="02020603050405020304" pitchFamily="18" charset="0"/>
            </a:endParaRPr>
          </a:p>
        </p:txBody>
      </p:sp>
      <p:sp>
        <p:nvSpPr>
          <p:cNvPr id="7" name="Marcador de pie de página 6"/>
          <p:cNvSpPr>
            <a:spLocks noGrp="1"/>
          </p:cNvSpPr>
          <p:nvPr>
            <p:ph type="ftr" sz="quarter" idx="11"/>
          </p:nvPr>
        </p:nvSpPr>
        <p:spPr/>
        <p:txBody>
          <a:bodyPr/>
          <a:lstStyle/>
          <a:p>
            <a:r>
              <a:rPr lang="es-EC" dirty="0">
                <a:latin typeface="Century Gothic" panose="020B0502020202020204" pitchFamily="34" charset="0"/>
              </a:rPr>
              <a:t>ADMINISTRACIÓN 2019-2023</a:t>
            </a:r>
          </a:p>
        </p:txBody>
      </p:sp>
      <p:sp>
        <p:nvSpPr>
          <p:cNvPr id="5" name="Rectángulo 4">
            <a:extLst>
              <a:ext uri="{FF2B5EF4-FFF2-40B4-BE49-F238E27FC236}">
                <a16:creationId xmlns:a16="http://schemas.microsoft.com/office/drawing/2014/main" id="{7D9FAEE5-ED75-4505-8269-F555F43F2432}"/>
              </a:ext>
            </a:extLst>
          </p:cNvPr>
          <p:cNvSpPr/>
          <p:nvPr/>
        </p:nvSpPr>
        <p:spPr>
          <a:xfrm>
            <a:off x="307975" y="1883620"/>
            <a:ext cx="8394541" cy="4032451"/>
          </a:xfrm>
          <a:prstGeom prst="rect">
            <a:avLst/>
          </a:prstGeom>
        </p:spPr>
        <p:txBody>
          <a:bodyPr wrap="square">
            <a:spAutoFit/>
          </a:bodyPr>
          <a:lstStyle/>
          <a:p>
            <a:pPr lvl="0" algn="just">
              <a:lnSpc>
                <a:spcPct val="107000"/>
              </a:lnSpc>
              <a:spcAft>
                <a:spcPts val="800"/>
              </a:spcAft>
            </a:pPr>
            <a:r>
              <a:rPr lang="es-EC" b="1" dirty="0">
                <a:latin typeface="Century Gothic" panose="020B0502020202020204" pitchFamily="34" charset="0"/>
                <a:ea typeface="Calibri" panose="020F0502020204030204" pitchFamily="34" charset="0"/>
                <a:cs typeface="Times New Roman" panose="02020603050405020304" pitchFamily="18" charset="0"/>
              </a:rPr>
              <a:t>2. ¿Qué se está haciendo para reactivar la cultura, salud, educación y seguridad en nuestra parroquia?</a:t>
            </a:r>
            <a:endParaRPr lang="es-EC"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C" dirty="0">
                <a:latin typeface="Century Gothic" panose="020B0502020202020204" pitchFamily="34" charset="0"/>
                <a:ea typeface="Calibri" panose="020F0502020204030204" pitchFamily="34" charset="0"/>
                <a:cs typeface="Times New Roman" panose="02020603050405020304" pitchFamily="18" charset="0"/>
              </a:rPr>
              <a:t>Estos componentes tienen relación directa con el componente social y cultural. En este ámbito se desarrolla el proyecto de Apoyo integral a los grupos de atención prioritaria, en donde se incluye población que va desde los niños, niñas y adolescentes; personas con discapacidad, adultos mayores, Mujeres en situación de vulnerabilidad, así como personas con enfermedades catastróficas, entre otras. Las actividades que se desarrollan están articuladas tanto con el centro educativo, el subcentro de salud y la Policía Nacional, así como con otras organizaciones territoriales de base. Enfocadas en hacer respetar y garantizar los derechos de todas y de todos los habitantes de la Parroquia a lo largo de su vida.</a:t>
            </a:r>
            <a:endParaRPr lang="es-EC"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968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48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blob:https://web.whatsapp.com/c6052bd1-9203-4bce-860f-cb5468cdf6f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8" name="Rectángulo 7"/>
          <p:cNvSpPr/>
          <p:nvPr/>
        </p:nvSpPr>
        <p:spPr>
          <a:xfrm>
            <a:off x="2483768" y="2852936"/>
            <a:ext cx="4176464" cy="923330"/>
          </a:xfrm>
          <a:prstGeom prst="rect">
            <a:avLst/>
          </a:prstGeom>
        </p:spPr>
        <p:txBody>
          <a:bodyPr wrap="square">
            <a:spAutoFit/>
          </a:bodyPr>
          <a:lstStyle/>
          <a:p>
            <a:pPr algn="ctr">
              <a:spcAft>
                <a:spcPts val="0"/>
              </a:spcAft>
            </a:pPr>
            <a:r>
              <a:rPr lang="es-EC" sz="5400" b="1" dirty="0">
                <a:latin typeface="Century Gothic" panose="020B0502020202020204" pitchFamily="34" charset="0"/>
                <a:ea typeface="Arial" panose="020B0604020202020204" pitchFamily="34" charset="0"/>
                <a:cs typeface="Arial" panose="020B0604020202020204" pitchFamily="34" charset="0"/>
              </a:rPr>
              <a:t>GRACIAS</a:t>
            </a:r>
            <a:endParaRPr lang="es-EC" sz="5400" dirty="0">
              <a:latin typeface="Times New Roman" panose="02020603050405020304" pitchFamily="18" charset="0"/>
              <a:ea typeface="Times New Roman" panose="02020603050405020304" pitchFamily="18" charset="0"/>
            </a:endParaRPr>
          </a:p>
        </p:txBody>
      </p:sp>
      <p:sp>
        <p:nvSpPr>
          <p:cNvPr id="4" name="Marcador de pie de página 3"/>
          <p:cNvSpPr>
            <a:spLocks noGrp="1"/>
          </p:cNvSpPr>
          <p:nvPr>
            <p:ph type="ftr" sz="quarter" idx="11"/>
          </p:nvPr>
        </p:nvSpPr>
        <p:spPr/>
        <p:txBody>
          <a:bodyPr/>
          <a:lstStyle/>
          <a:p>
            <a:r>
              <a:rPr lang="es-EC">
                <a:latin typeface="Century Gothic" panose="020B0502020202020204" pitchFamily="34" charset="0"/>
              </a:rPr>
              <a:t>ADMINISTRACIÓN 2019-2023</a:t>
            </a:r>
          </a:p>
        </p:txBody>
      </p:sp>
    </p:spTree>
    <p:extLst>
      <p:ext uri="{BB962C8B-B14F-4D97-AF65-F5344CB8AC3E}">
        <p14:creationId xmlns:p14="http://schemas.microsoft.com/office/powerpoint/2010/main" val="13118723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TotalTime>
  <Words>2178</Words>
  <Application>Microsoft Office PowerPoint</Application>
  <PresentationFormat>Presentación en pantalla (4:3)</PresentationFormat>
  <Paragraphs>244</Paragraphs>
  <Slides>38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Calibri</vt:lpstr>
      <vt:lpstr>Century Gothic</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Entrega de cobayos y plántulas a las principales asociaciones de la Parroquia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Tatiana Muycela</dc:creator>
  <cp:lastModifiedBy>SPC</cp:lastModifiedBy>
  <cp:revision>71</cp:revision>
  <dcterms:created xsi:type="dcterms:W3CDTF">2020-10-20T01:20:23Z</dcterms:created>
  <dcterms:modified xsi:type="dcterms:W3CDTF">2021-06-30T12:49:31Z</dcterms:modified>
</cp:coreProperties>
</file>